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9" r:id="rId1"/>
  </p:sldMasterIdLst>
  <p:notesMasterIdLst>
    <p:notesMasterId r:id="rId19"/>
  </p:notesMasterIdLst>
  <p:sldIdLst>
    <p:sldId id="256" r:id="rId2"/>
    <p:sldId id="275" r:id="rId3"/>
    <p:sldId id="257" r:id="rId4"/>
    <p:sldId id="272" r:id="rId5"/>
    <p:sldId id="259" r:id="rId6"/>
    <p:sldId id="258" r:id="rId7"/>
    <p:sldId id="273" r:id="rId8"/>
    <p:sldId id="260" r:id="rId9"/>
    <p:sldId id="261" r:id="rId10"/>
    <p:sldId id="262" r:id="rId11"/>
    <p:sldId id="265" r:id="rId12"/>
    <p:sldId id="274" r:id="rId13"/>
    <p:sldId id="267" r:id="rId14"/>
    <p:sldId id="268" r:id="rId15"/>
    <p:sldId id="263" r:id="rId16"/>
    <p:sldId id="276" r:id="rId17"/>
    <p:sldId id="270" r:id="rId18"/>
  </p:sldIdLst>
  <p:sldSz cx="9144000" cy="6858000" type="screen4x3"/>
  <p:notesSz cx="6858000" cy="91170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32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32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32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32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CC"/>
    <a:srgbClr val="FAFA7E"/>
    <a:srgbClr val="F9D97F"/>
    <a:srgbClr val="FBE7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159" autoAdjust="0"/>
    <p:restoredTop sz="60401" autoAdjust="0"/>
  </p:normalViewPr>
  <p:slideViewPr>
    <p:cSldViewPr>
      <p:cViewPr varScale="1">
        <p:scale>
          <a:sx n="45" d="100"/>
          <a:sy n="45" d="100"/>
        </p:scale>
        <p:origin x="1836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56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56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6AFE83-A127-F443-8C09-4213A7366B43}" type="datetimeFigureOut">
              <a:rPr lang="en-US" smtClean="0"/>
              <a:t>8/10/2015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50938" y="684213"/>
            <a:ext cx="4556125" cy="34178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30700"/>
            <a:ext cx="5486400" cy="4102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59813"/>
            <a:ext cx="2971800" cy="4556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59813"/>
            <a:ext cx="2971800" cy="4556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4F57BC-9D1E-2544-BF49-082606297F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7335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F57BC-9D1E-2544-BF49-082606297F5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6310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F57BC-9D1E-2544-BF49-082606297F5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6310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F57BC-9D1E-2544-BF49-082606297F5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8688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 do you remember from your training</a:t>
            </a:r>
            <a:r>
              <a:rPr lang="en-US" baseline="0" dirty="0" smtClean="0"/>
              <a:t> and workshop experiences?</a:t>
            </a:r>
          </a:p>
          <a:p>
            <a:endParaRPr lang="en-US" baseline="0" dirty="0" smtClean="0"/>
          </a:p>
          <a:p>
            <a:r>
              <a:rPr lang="en-US" baseline="0" dirty="0" smtClean="0"/>
              <a:t>List as many things as you can remember concerning the topics you see around the room.</a:t>
            </a:r>
          </a:p>
          <a:p>
            <a:endParaRPr lang="en-US" baseline="0" dirty="0" smtClean="0"/>
          </a:p>
          <a:p>
            <a:pPr marL="171450" indent="-171450">
              <a:buFont typeface="Arial"/>
              <a:buChar char="•"/>
            </a:pPr>
            <a:r>
              <a:rPr lang="en-US" baseline="0" dirty="0" smtClean="0"/>
              <a:t> giving directions</a:t>
            </a:r>
          </a:p>
          <a:p>
            <a:pPr marL="171450" indent="-171450">
              <a:buFont typeface="Arial"/>
              <a:buChar char="•"/>
            </a:pPr>
            <a:r>
              <a:rPr lang="en-US" baseline="0" dirty="0" smtClean="0"/>
              <a:t> get-to-know games</a:t>
            </a:r>
          </a:p>
          <a:p>
            <a:pPr marL="171450" indent="-171450">
              <a:buFont typeface="Arial"/>
              <a:buChar char="•"/>
            </a:pPr>
            <a:r>
              <a:rPr lang="en-US" baseline="0" dirty="0" smtClean="0"/>
              <a:t> breaking into groups</a:t>
            </a:r>
          </a:p>
          <a:p>
            <a:pPr marL="171450" indent="-171450">
              <a:buFont typeface="Arial"/>
              <a:buChar char="•"/>
            </a:pPr>
            <a:r>
              <a:rPr lang="en-US" baseline="0" dirty="0" smtClean="0"/>
              <a:t> behavior management</a:t>
            </a:r>
          </a:p>
          <a:p>
            <a:pPr marL="171450" indent="-171450">
              <a:buFont typeface="Arial"/>
              <a:buChar char="•"/>
            </a:pPr>
            <a:r>
              <a:rPr lang="en-US" baseline="0" dirty="0" smtClean="0"/>
              <a:t> attention getting strategies</a:t>
            </a:r>
          </a:p>
          <a:p>
            <a:pPr marL="171450" indent="-171450">
              <a:buFont typeface="Arial"/>
              <a:buChar char="•"/>
            </a:pPr>
            <a:r>
              <a:rPr lang="en-US" baseline="0" dirty="0" smtClean="0"/>
              <a:t> checking for understanding</a:t>
            </a:r>
          </a:p>
          <a:p>
            <a:pPr marL="171450" indent="-171450">
              <a:buFont typeface="Arial"/>
              <a:buChar char="•"/>
            </a:pPr>
            <a:r>
              <a:rPr lang="en-US" baseline="0" dirty="0" smtClean="0"/>
              <a:t> general facilitation</a:t>
            </a:r>
          </a:p>
          <a:p>
            <a:pPr marL="171450" indent="-171450">
              <a:buFont typeface="Arial"/>
              <a:buChar char="•"/>
            </a:pPr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Review from charts – add important items that may have been forgotten (refer to handout)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F57BC-9D1E-2544-BF49-082606297F5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4144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F57BC-9D1E-2544-BF49-082606297F5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6884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List as many items that you can think</a:t>
            </a:r>
            <a:r>
              <a:rPr lang="en-US" baseline="0" dirty="0" smtClean="0"/>
              <a:t> of that make a good or poor trainer</a:t>
            </a:r>
          </a:p>
          <a:p>
            <a:endParaRPr lang="en-US" baseline="0" dirty="0" smtClean="0"/>
          </a:p>
          <a:p>
            <a:r>
              <a:rPr lang="en-US" baseline="0" dirty="0" smtClean="0"/>
              <a:t>(on chart paper – draw a line down the middle and list both on one chart)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F57BC-9D1E-2544-BF49-082606297F5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0224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sz="1200" dirty="0" smtClean="0">
                <a:solidFill>
                  <a:srgbClr val="6600CC"/>
                </a:solidFill>
              </a:rPr>
              <a:t>GOOD</a:t>
            </a:r>
          </a:p>
          <a:p>
            <a:pPr eaLnBrk="1" hangingPunct="1">
              <a:buFontTx/>
              <a:buChar char="•"/>
            </a:pPr>
            <a:r>
              <a:rPr lang="en-US" sz="1200" dirty="0" smtClean="0">
                <a:solidFill>
                  <a:srgbClr val="6600CC"/>
                </a:solidFill>
              </a:rPr>
              <a:t>Enthusiastic but not over active</a:t>
            </a:r>
          </a:p>
          <a:p>
            <a:pPr eaLnBrk="1" hangingPunct="1">
              <a:buFontTx/>
              <a:buChar char="•"/>
            </a:pPr>
            <a:r>
              <a:rPr lang="en-US" sz="1200" dirty="0" smtClean="0">
                <a:solidFill>
                  <a:srgbClr val="6600CC"/>
                </a:solidFill>
              </a:rPr>
              <a:t>Flexible</a:t>
            </a:r>
          </a:p>
          <a:p>
            <a:pPr eaLnBrk="1" hangingPunct="1">
              <a:buFontTx/>
              <a:buChar char="•"/>
            </a:pPr>
            <a:r>
              <a:rPr lang="en-US" sz="1200" dirty="0" smtClean="0">
                <a:solidFill>
                  <a:srgbClr val="6600CC"/>
                </a:solidFill>
              </a:rPr>
              <a:t>Know your workshop</a:t>
            </a:r>
          </a:p>
          <a:p>
            <a:pPr eaLnBrk="1" hangingPunct="1">
              <a:buFontTx/>
              <a:buChar char="•"/>
            </a:pPr>
            <a:r>
              <a:rPr lang="en-US" sz="1200" dirty="0" smtClean="0">
                <a:solidFill>
                  <a:srgbClr val="6600CC"/>
                </a:solidFill>
              </a:rPr>
              <a:t>Exude Energy</a:t>
            </a:r>
          </a:p>
          <a:p>
            <a:pPr eaLnBrk="1" hangingPunct="1">
              <a:buFontTx/>
              <a:buChar char="•"/>
            </a:pPr>
            <a:r>
              <a:rPr lang="en-US" sz="1200" dirty="0" smtClean="0">
                <a:solidFill>
                  <a:srgbClr val="6600CC"/>
                </a:solidFill>
              </a:rPr>
              <a:t>Maintain eye contact (get the </a:t>
            </a:r>
            <a:r>
              <a:rPr lang="ja-JP" altLang="en-US" sz="1200" dirty="0" smtClean="0">
                <a:solidFill>
                  <a:srgbClr val="6600CC"/>
                </a:solidFill>
              </a:rPr>
              <a:t>“</a:t>
            </a:r>
            <a:r>
              <a:rPr lang="en-US" sz="1200" dirty="0" smtClean="0">
                <a:solidFill>
                  <a:srgbClr val="6600CC"/>
                </a:solidFill>
              </a:rPr>
              <a:t>corners</a:t>
            </a:r>
            <a:r>
              <a:rPr lang="ja-JP" altLang="en-US" sz="1200" dirty="0" smtClean="0">
                <a:solidFill>
                  <a:srgbClr val="6600CC"/>
                </a:solidFill>
              </a:rPr>
              <a:t>”</a:t>
            </a:r>
            <a:r>
              <a:rPr lang="en-US" sz="1200" dirty="0" smtClean="0">
                <a:solidFill>
                  <a:srgbClr val="6600CC"/>
                </a:solidFill>
              </a:rPr>
              <a:t>)</a:t>
            </a:r>
          </a:p>
          <a:p>
            <a:pPr eaLnBrk="1" hangingPunct="1">
              <a:buFontTx/>
              <a:buChar char="•"/>
            </a:pPr>
            <a:r>
              <a:rPr lang="en-US" sz="1200" dirty="0" smtClean="0">
                <a:solidFill>
                  <a:srgbClr val="6600CC"/>
                </a:solidFill>
              </a:rPr>
              <a:t>Use delegates</a:t>
            </a:r>
            <a:r>
              <a:rPr lang="ja-JP" altLang="en-US" sz="1200" dirty="0" smtClean="0">
                <a:solidFill>
                  <a:srgbClr val="6600CC"/>
                </a:solidFill>
              </a:rPr>
              <a:t>’</a:t>
            </a:r>
            <a:r>
              <a:rPr lang="en-US" sz="1200" dirty="0" smtClean="0">
                <a:solidFill>
                  <a:srgbClr val="6600CC"/>
                </a:solidFill>
              </a:rPr>
              <a:t> names</a:t>
            </a:r>
          </a:p>
          <a:p>
            <a:pPr eaLnBrk="1" hangingPunct="1">
              <a:buFontTx/>
              <a:buChar char="•"/>
            </a:pPr>
            <a:r>
              <a:rPr lang="en-US" sz="1200" dirty="0" smtClean="0">
                <a:solidFill>
                  <a:srgbClr val="6600CC"/>
                </a:solidFill>
              </a:rPr>
              <a:t>Include a variety of teaching techniques</a:t>
            </a:r>
          </a:p>
          <a:p>
            <a:pPr eaLnBrk="1" hangingPunct="1">
              <a:buFontTx/>
              <a:buChar char="•"/>
            </a:pPr>
            <a:r>
              <a:rPr lang="en-US" sz="1200" dirty="0" smtClean="0">
                <a:solidFill>
                  <a:srgbClr val="6600CC"/>
                </a:solidFill>
              </a:rPr>
              <a:t>Don</a:t>
            </a:r>
            <a:r>
              <a:rPr lang="ja-JP" altLang="en-US" sz="1200" dirty="0" smtClean="0">
                <a:solidFill>
                  <a:srgbClr val="6600CC"/>
                </a:solidFill>
              </a:rPr>
              <a:t>’</a:t>
            </a:r>
            <a:r>
              <a:rPr lang="en-US" sz="1200" dirty="0" smtClean="0">
                <a:solidFill>
                  <a:srgbClr val="6600CC"/>
                </a:solidFill>
              </a:rPr>
              <a:t>t distract during partner</a:t>
            </a:r>
            <a:r>
              <a:rPr lang="ja-JP" altLang="en-US" sz="1200" dirty="0" smtClean="0">
                <a:solidFill>
                  <a:srgbClr val="6600CC"/>
                </a:solidFill>
              </a:rPr>
              <a:t>’</a:t>
            </a:r>
            <a:r>
              <a:rPr lang="en-US" sz="1200" dirty="0" smtClean="0">
                <a:solidFill>
                  <a:srgbClr val="6600CC"/>
                </a:solidFill>
              </a:rPr>
              <a:t>s presentation</a:t>
            </a:r>
          </a:p>
          <a:p>
            <a:pPr eaLnBrk="1" hangingPunct="1">
              <a:buFontTx/>
              <a:buChar char="•"/>
            </a:pPr>
            <a:r>
              <a:rPr lang="en-US" sz="1200" dirty="0" smtClean="0">
                <a:solidFill>
                  <a:srgbClr val="6600CC"/>
                </a:solidFill>
              </a:rPr>
              <a:t>Pay attention and be ready to jump in…</a:t>
            </a:r>
          </a:p>
          <a:p>
            <a:pPr eaLnBrk="1" hangingPunct="1">
              <a:buFontTx/>
              <a:buChar char="•"/>
            </a:pPr>
            <a:r>
              <a:rPr lang="en-US" sz="1200" dirty="0" smtClean="0">
                <a:solidFill>
                  <a:srgbClr val="6600CC"/>
                </a:solidFill>
              </a:rPr>
              <a:t>Allow for wait time</a:t>
            </a:r>
          </a:p>
          <a:p>
            <a:pPr eaLnBrk="1" hangingPunct="1">
              <a:buFontTx/>
              <a:buChar char="•"/>
            </a:pPr>
            <a:r>
              <a:rPr lang="en-US" sz="1200" dirty="0" smtClean="0">
                <a:solidFill>
                  <a:srgbClr val="6600CC"/>
                </a:solidFill>
              </a:rPr>
              <a:t>Repeat (paraphrase) so whole group can understand</a:t>
            </a:r>
          </a:p>
          <a:p>
            <a:pPr eaLnBrk="1" hangingPunct="1">
              <a:buFontTx/>
              <a:buChar char="•"/>
            </a:pPr>
            <a:r>
              <a:rPr lang="ja-JP" altLang="en-US" sz="1200" dirty="0" smtClean="0">
                <a:solidFill>
                  <a:srgbClr val="6600CC"/>
                </a:solidFill>
              </a:rPr>
              <a:t>“</a:t>
            </a:r>
            <a:r>
              <a:rPr lang="en-US" sz="1200" dirty="0" smtClean="0">
                <a:solidFill>
                  <a:srgbClr val="6600CC"/>
                </a:solidFill>
              </a:rPr>
              <a:t>Reward</a:t>
            </a:r>
            <a:r>
              <a:rPr lang="ja-JP" altLang="en-US" sz="1200" dirty="0" smtClean="0">
                <a:solidFill>
                  <a:srgbClr val="6600CC"/>
                </a:solidFill>
              </a:rPr>
              <a:t>”</a:t>
            </a:r>
            <a:r>
              <a:rPr lang="en-US" sz="1200" dirty="0" smtClean="0">
                <a:solidFill>
                  <a:srgbClr val="6600CC"/>
                </a:solidFill>
              </a:rPr>
              <a:t> correct answers (good/excellent)</a:t>
            </a:r>
          </a:p>
          <a:p>
            <a:pPr eaLnBrk="1" hangingPunct="1">
              <a:buFontTx/>
              <a:buChar char="•"/>
            </a:pPr>
            <a:r>
              <a:rPr lang="en-US" sz="1200" dirty="0" smtClean="0">
                <a:solidFill>
                  <a:srgbClr val="6600CC"/>
                </a:solidFill>
              </a:rPr>
              <a:t>Greet delegates at the door</a:t>
            </a:r>
          </a:p>
          <a:p>
            <a:pPr eaLnBrk="1" hangingPunct="1">
              <a:buFontTx/>
              <a:buChar char="•"/>
            </a:pPr>
            <a:r>
              <a:rPr lang="en-US" sz="1200" dirty="0" smtClean="0">
                <a:solidFill>
                  <a:srgbClr val="6600CC"/>
                </a:solidFill>
              </a:rPr>
              <a:t>Use easy to see visual aids</a:t>
            </a:r>
          </a:p>
          <a:p>
            <a:pPr eaLnBrk="1" hangingPunct="1">
              <a:buFontTx/>
              <a:buChar char="•"/>
            </a:pPr>
            <a:endParaRPr lang="en-US" sz="1200" dirty="0" smtClean="0">
              <a:solidFill>
                <a:srgbClr val="6600CC"/>
              </a:solidFill>
            </a:endParaRPr>
          </a:p>
          <a:p>
            <a:pPr eaLnBrk="1" hangingPunct="1">
              <a:buFontTx/>
              <a:buNone/>
            </a:pPr>
            <a:r>
              <a:rPr lang="en-US" sz="1200" dirty="0" smtClean="0">
                <a:solidFill>
                  <a:srgbClr val="6600CC"/>
                </a:solidFill>
              </a:rPr>
              <a:t>POOR</a:t>
            </a:r>
          </a:p>
          <a:p>
            <a:pPr eaLnBrk="1" hangingPunct="1">
              <a:buFontTx/>
              <a:buChar char="•"/>
            </a:pPr>
            <a:r>
              <a:rPr lang="en-US" sz="1200" dirty="0" smtClean="0">
                <a:solidFill>
                  <a:srgbClr val="6600CC"/>
                </a:solidFill>
              </a:rPr>
              <a:t>Sloppy/hard to see visuals </a:t>
            </a:r>
          </a:p>
          <a:p>
            <a:pPr eaLnBrk="1" hangingPunct="1">
              <a:buFontTx/>
              <a:buChar char="•"/>
            </a:pPr>
            <a:r>
              <a:rPr lang="en-US" sz="1200" dirty="0" smtClean="0">
                <a:solidFill>
                  <a:srgbClr val="6600CC"/>
                </a:solidFill>
              </a:rPr>
              <a:t>Arrogant </a:t>
            </a:r>
          </a:p>
          <a:p>
            <a:pPr eaLnBrk="1" hangingPunct="1">
              <a:buFontTx/>
              <a:buChar char="•"/>
            </a:pPr>
            <a:r>
              <a:rPr lang="en-US" sz="1200" dirty="0" smtClean="0">
                <a:solidFill>
                  <a:srgbClr val="6600CC"/>
                </a:solidFill>
              </a:rPr>
              <a:t>Soft spoken </a:t>
            </a:r>
          </a:p>
          <a:p>
            <a:pPr eaLnBrk="1" hangingPunct="1">
              <a:buFontTx/>
              <a:buChar char="•"/>
            </a:pPr>
            <a:r>
              <a:rPr lang="en-US" sz="1200" dirty="0" smtClean="0">
                <a:solidFill>
                  <a:srgbClr val="6600CC"/>
                </a:solidFill>
              </a:rPr>
              <a:t>Poor body language</a:t>
            </a:r>
          </a:p>
          <a:p>
            <a:pPr eaLnBrk="1" hangingPunct="1">
              <a:buFontTx/>
              <a:buChar char="•"/>
            </a:pPr>
            <a:r>
              <a:rPr lang="en-US" sz="1200" dirty="0" smtClean="0">
                <a:solidFill>
                  <a:srgbClr val="6600CC"/>
                </a:solidFill>
              </a:rPr>
              <a:t> Don’t pay attention to group work / partners</a:t>
            </a:r>
          </a:p>
          <a:p>
            <a:pPr eaLnBrk="1" hangingPunct="1">
              <a:buFontTx/>
              <a:buChar char="•"/>
            </a:pPr>
            <a:r>
              <a:rPr lang="en-US" sz="1200" dirty="0" smtClean="0">
                <a:solidFill>
                  <a:srgbClr val="6600CC"/>
                </a:solidFill>
              </a:rPr>
              <a:t>Playing with cell phone</a:t>
            </a:r>
          </a:p>
          <a:p>
            <a:pPr eaLnBrk="1" hangingPunct="1">
              <a:buFontTx/>
              <a:buNone/>
            </a:pPr>
            <a:endParaRPr lang="en-US" sz="1200" dirty="0" smtClean="0">
              <a:solidFill>
                <a:srgbClr val="6600CC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F57BC-9D1E-2544-BF49-082606297F5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0224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rgbClr val="6600CC"/>
                </a:solidFill>
              </a:rPr>
              <a:t>What kinds of things can you do in your workshop to help your delegates learn better?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F57BC-9D1E-2544-BF49-082606297F5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9534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110000"/>
              </a:lnSpc>
              <a:buFontTx/>
              <a:buChar char="•"/>
            </a:pPr>
            <a:r>
              <a:rPr lang="en-US" sz="1200" b="0" dirty="0" smtClean="0">
                <a:solidFill>
                  <a:srgbClr val="6600CC"/>
                </a:solidFill>
              </a:rPr>
              <a:t>Review objectives at start of workshop to set the stage.</a:t>
            </a:r>
          </a:p>
          <a:p>
            <a:pPr eaLnBrk="1" hangingPunct="1">
              <a:lnSpc>
                <a:spcPct val="110000"/>
              </a:lnSpc>
              <a:buFontTx/>
              <a:buChar char="•"/>
            </a:pPr>
            <a:r>
              <a:rPr lang="en-US" sz="1200" b="0" dirty="0" smtClean="0">
                <a:solidFill>
                  <a:srgbClr val="6600CC"/>
                </a:solidFill>
              </a:rPr>
              <a:t>Refer back to individual objectives throughout workshop.</a:t>
            </a:r>
          </a:p>
          <a:p>
            <a:pPr eaLnBrk="1" hangingPunct="1">
              <a:lnSpc>
                <a:spcPct val="110000"/>
              </a:lnSpc>
              <a:buFontTx/>
              <a:buChar char="•"/>
            </a:pPr>
            <a:r>
              <a:rPr lang="en-US" sz="1200" b="0" dirty="0" smtClean="0">
                <a:solidFill>
                  <a:srgbClr val="6600CC"/>
                </a:solidFill>
              </a:rPr>
              <a:t>Review objectives at end of workshop and conduct a closure activity to assess level of knowledge (exit slip, bluff game, one thing you learned today, etc.)</a:t>
            </a:r>
            <a:endParaRPr lang="en-US" b="0" dirty="0" smtClean="0">
              <a:solidFill>
                <a:srgbClr val="6600CC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F57BC-9D1E-2544-BF49-082606297F5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1396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Char char="•"/>
            </a:pPr>
            <a:r>
              <a:rPr lang="en-US" sz="1200" b="0" dirty="0" smtClean="0">
                <a:solidFill>
                  <a:srgbClr val="6600CC"/>
                </a:solidFill>
              </a:rPr>
              <a:t>Do a real run-through pre-site with someone in the room acting as a delegate.</a:t>
            </a:r>
          </a:p>
          <a:p>
            <a:pPr eaLnBrk="1" hangingPunct="1">
              <a:buFontTx/>
              <a:buChar char="•"/>
            </a:pPr>
            <a:r>
              <a:rPr lang="en-US" sz="1200" b="0" dirty="0" smtClean="0">
                <a:solidFill>
                  <a:srgbClr val="6600CC"/>
                </a:solidFill>
              </a:rPr>
              <a:t>Write a script with specific trainer actions as well as dialogue.  Include items like making tape balls, uncovering visuals, setting up items for next activity, etc.</a:t>
            </a:r>
          </a:p>
          <a:p>
            <a:pPr eaLnBrk="1" hangingPunct="1">
              <a:buFontTx/>
              <a:buChar char="•"/>
            </a:pPr>
            <a:r>
              <a:rPr lang="en-US" sz="1200" b="0" dirty="0" smtClean="0">
                <a:solidFill>
                  <a:srgbClr val="6600CC"/>
                </a:solidFill>
              </a:rPr>
              <a:t>Decide ahead of time how delegates will be divided into groups (count off by numbers or names, hand out props, use birthday months or hair color, etc.)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F57BC-9D1E-2544-BF49-082606297F5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8601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See </a:t>
            </a:r>
            <a:r>
              <a:rPr lang="en-US" dirty="0" err="1" smtClean="0"/>
              <a:t>ppt</a:t>
            </a:r>
            <a:r>
              <a:rPr lang="en-US" dirty="0" smtClean="0"/>
              <a:t> review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F57BC-9D1E-2544-BF49-082606297F5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393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rgbClr val="6600CC"/>
                </a:solidFill>
              </a:rPr>
              <a:t>What kinds of things can you do in your workshop to help your delegates learn better?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F57BC-9D1E-2544-BF49-082606297F5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9534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Re-emphasize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F57BC-9D1E-2544-BF49-082606297F5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6327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Other ideas?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F57BC-9D1E-2544-BF49-082606297F5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1585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Char char="•"/>
            </a:pPr>
            <a:r>
              <a:rPr lang="en-US" sz="1200" b="0" dirty="0" smtClean="0">
                <a:solidFill>
                  <a:srgbClr val="6600CC"/>
                </a:solidFill>
              </a:rPr>
              <a:t>Create a map of the classroom before moving any furniture of items.</a:t>
            </a:r>
          </a:p>
          <a:p>
            <a:pPr eaLnBrk="1" hangingPunct="1">
              <a:buFontTx/>
              <a:buChar char="•"/>
            </a:pPr>
            <a:r>
              <a:rPr lang="en-US" sz="1200" b="0" dirty="0" smtClean="0">
                <a:solidFill>
                  <a:srgbClr val="6600CC"/>
                </a:solidFill>
              </a:rPr>
              <a:t>Return everything to the way you found it.</a:t>
            </a:r>
          </a:p>
          <a:p>
            <a:pPr eaLnBrk="1" hangingPunct="1">
              <a:buFontTx/>
              <a:buChar char="•"/>
            </a:pPr>
            <a:r>
              <a:rPr lang="en-US" sz="1200" b="0" dirty="0" smtClean="0">
                <a:solidFill>
                  <a:srgbClr val="6600CC"/>
                </a:solidFill>
              </a:rPr>
              <a:t>Clean the room (recycle paper trash).  Look for </a:t>
            </a:r>
            <a:r>
              <a:rPr lang="ja-JP" altLang="en-US" sz="1200" b="0" dirty="0" smtClean="0">
                <a:solidFill>
                  <a:srgbClr val="6600CC"/>
                </a:solidFill>
              </a:rPr>
              <a:t>“</a:t>
            </a:r>
            <a:r>
              <a:rPr lang="en-US" sz="1200" b="0" dirty="0" smtClean="0">
                <a:solidFill>
                  <a:srgbClr val="6600CC"/>
                </a:solidFill>
              </a:rPr>
              <a:t>lost and found</a:t>
            </a:r>
            <a:r>
              <a:rPr lang="ja-JP" altLang="en-US" sz="1200" b="0" dirty="0" smtClean="0">
                <a:solidFill>
                  <a:srgbClr val="6600CC"/>
                </a:solidFill>
              </a:rPr>
              <a:t>”</a:t>
            </a:r>
            <a:r>
              <a:rPr lang="en-US" sz="1200" b="0" dirty="0" smtClean="0">
                <a:solidFill>
                  <a:srgbClr val="6600CC"/>
                </a:solidFill>
              </a:rPr>
              <a:t> items left by delegates.</a:t>
            </a:r>
          </a:p>
          <a:p>
            <a:pPr eaLnBrk="1" hangingPunct="1">
              <a:buFontTx/>
              <a:buChar char="•"/>
            </a:pPr>
            <a:r>
              <a:rPr lang="en-US" sz="1200" b="0" dirty="0" smtClean="0">
                <a:solidFill>
                  <a:srgbClr val="6600CC"/>
                </a:solidFill>
              </a:rPr>
              <a:t>Take all your items with you. </a:t>
            </a:r>
          </a:p>
          <a:p>
            <a:pPr eaLnBrk="1" hangingPunct="1">
              <a:buFontTx/>
              <a:buChar char="•"/>
            </a:pPr>
            <a:r>
              <a:rPr lang="en-US" sz="1200" b="0" dirty="0" smtClean="0">
                <a:solidFill>
                  <a:srgbClr val="6600CC"/>
                </a:solidFill>
              </a:rPr>
              <a:t>Leave a thank you note.</a:t>
            </a:r>
            <a:endParaRPr lang="en-US" sz="1200" b="0" dirty="0">
              <a:solidFill>
                <a:srgbClr val="6600CC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F57BC-9D1E-2544-BF49-082606297F5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4399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F57BC-9D1E-2544-BF49-082606297F5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6310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F57BC-9D1E-2544-BF49-082606297F5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3529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1828800" cy="6856413"/>
            <a:chOff x="0" y="0"/>
            <a:chExt cx="1152" cy="4319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1152" cy="102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accent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  <a:defRPr/>
              </a:pPr>
              <a:endParaRPr lang="en-US" sz="2400">
                <a:latin typeface="Times New Roman" pitchFamily="28" charset="0"/>
                <a:ea typeface="+mn-ea"/>
                <a:cs typeface="+mn-cs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auto">
            <a:xfrm>
              <a:off x="0" y="2400"/>
              <a:ext cx="1152" cy="1919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  <a:defRPr/>
              </a:pPr>
              <a:endParaRPr lang="en-US" sz="2400">
                <a:latin typeface="Times New Roman" pitchFamily="28" charset="0"/>
                <a:ea typeface="+mn-ea"/>
                <a:cs typeface="+mn-cs"/>
              </a:endParaRPr>
            </a:p>
          </p:txBody>
        </p:sp>
        <p:pic>
          <p:nvPicPr>
            <p:cNvPr id="7" name="Picture 5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028"/>
              <a:ext cx="1152" cy="1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083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1905000" y="1676400"/>
            <a:ext cx="6934200" cy="2116138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911350" y="3968750"/>
            <a:ext cx="6400800" cy="1752600"/>
          </a:xfrm>
        </p:spPr>
        <p:txBody>
          <a:bodyPr/>
          <a:lstStyle>
            <a:lvl1pPr marL="0" indent="0">
              <a:buFont typeface="Symbol" pitchFamily="28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182880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962400" y="64008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1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FFE08B-69B5-8A44-AA26-7E9EC540743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639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65D70A-DF2A-6C4E-B436-33859C2D2DD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023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E82D17-B7CA-E847-AC22-ECD233CA0CA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1589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1600200"/>
            <a:ext cx="38100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1600" y="1600200"/>
            <a:ext cx="38100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EFBAA7-297E-044C-B356-6B13243613A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813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0D206A-7D6B-A148-9204-50A7DEF8BD9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2733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1DBCA9-DE52-DE4D-85FE-D4F2120265C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540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6CA2AD-952C-C242-BDD0-43BDD4C6AEC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213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576D02-A52E-DF43-A529-7FAC19C9469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90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0B6628-2BAF-E743-A9EC-E0CAE7CEA15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934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8843B5-936E-9641-A33F-2771DD10ECB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707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00" y="304800"/>
            <a:ext cx="194310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9200" y="304800"/>
            <a:ext cx="5676900" cy="5791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E731949-3044-0042-831C-11E7E32E0F2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510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1143000" cy="6856413"/>
            <a:chOff x="0" y="0"/>
            <a:chExt cx="720" cy="4319"/>
          </a:xfrm>
        </p:grpSpPr>
        <p:sp>
          <p:nvSpPr>
            <p:cNvPr id="2051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720" cy="33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accent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  <a:defRPr/>
              </a:pPr>
              <a:endParaRPr lang="en-US" sz="2400">
                <a:latin typeface="Times New Roman" pitchFamily="28" charset="0"/>
                <a:ea typeface="+mn-ea"/>
                <a:cs typeface="+mn-cs"/>
              </a:endParaRPr>
            </a:p>
          </p:txBody>
        </p:sp>
        <p:sp>
          <p:nvSpPr>
            <p:cNvPr id="2052" name="Rectangle 4"/>
            <p:cNvSpPr>
              <a:spLocks noChangeArrowheads="1"/>
            </p:cNvSpPr>
            <p:nvPr/>
          </p:nvSpPr>
          <p:spPr bwMode="auto">
            <a:xfrm>
              <a:off x="0" y="2016"/>
              <a:ext cx="720" cy="2303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  <a:defRPr/>
              </a:pPr>
              <a:endParaRPr lang="en-US" sz="2400">
                <a:latin typeface="Times New Roman" pitchFamily="28" charset="0"/>
                <a:ea typeface="+mn-ea"/>
                <a:cs typeface="+mn-cs"/>
              </a:endParaRPr>
            </a:p>
          </p:txBody>
        </p:sp>
        <p:pic>
          <p:nvPicPr>
            <p:cNvPr id="1034" name="Picture 5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12"/>
              <a:ext cx="720" cy="18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27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1219200" y="304800"/>
            <a:ext cx="7772400" cy="120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1600200"/>
            <a:ext cx="77724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61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43000" y="6400800"/>
            <a:ext cx="1905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2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62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1400" y="6400800"/>
            <a:ext cx="28956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2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63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1BA2CCD-7AD7-4040-9359-3AACDAC1E9DB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08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pitchFamily="24" charset="-128"/>
          <a:cs typeface="ＭＳ Ｐゴシック" pitchFamily="24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28" charset="0"/>
          <a:ea typeface="ＭＳ Ｐゴシック" pitchFamily="24" charset="-128"/>
          <a:cs typeface="ＭＳ Ｐゴシック" pitchFamily="2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28" charset="0"/>
          <a:ea typeface="ＭＳ Ｐゴシック" pitchFamily="24" charset="-128"/>
          <a:cs typeface="ＭＳ Ｐゴシック" pitchFamily="2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28" charset="0"/>
          <a:ea typeface="ＭＳ Ｐゴシック" pitchFamily="24" charset="-128"/>
          <a:cs typeface="ＭＳ Ｐゴシック" pitchFamily="2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28" charset="0"/>
          <a:ea typeface="ＭＳ Ｐゴシック" pitchFamily="24" charset="-128"/>
          <a:cs typeface="ＭＳ Ｐゴシック" pitchFamily="2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2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2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2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2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90000"/>
        <a:buFont typeface="Symbol" charset="0"/>
        <a:buChar char="¨"/>
        <a:defRPr sz="3200">
          <a:solidFill>
            <a:schemeClr val="tx1"/>
          </a:solidFill>
          <a:latin typeface="+mn-lt"/>
          <a:ea typeface="ＭＳ Ｐゴシック" pitchFamily="24" charset="-128"/>
          <a:cs typeface="ＭＳ Ｐゴシック" pitchFamily="24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28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28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28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pitchFamily="28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pitchFamily="28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pitchFamily="28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pitchFamily="28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pitchFamily="28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5"/>
          <p:cNvSpPr>
            <a:spLocks noChangeArrowheads="1"/>
          </p:cNvSpPr>
          <p:nvPr/>
        </p:nvSpPr>
        <p:spPr bwMode="auto">
          <a:xfrm>
            <a:off x="1447800" y="304800"/>
            <a:ext cx="7391400" cy="5943600"/>
          </a:xfrm>
          <a:prstGeom prst="rect">
            <a:avLst/>
          </a:prstGeom>
          <a:solidFill>
            <a:srgbClr val="FAFA7E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1600200" y="381000"/>
            <a:ext cx="7162800" cy="3382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7200">
                <a:solidFill>
                  <a:srgbClr val="6600CC"/>
                </a:solidFill>
                <a:cs typeface="Times New Roman" charset="0"/>
              </a:rPr>
              <a:t>Teaching</a:t>
            </a:r>
            <a:br>
              <a:rPr lang="en-US" sz="7200">
                <a:solidFill>
                  <a:srgbClr val="6600CC"/>
                </a:solidFill>
                <a:cs typeface="Times New Roman" charset="0"/>
              </a:rPr>
            </a:br>
            <a:r>
              <a:rPr lang="en-US" sz="7200">
                <a:solidFill>
                  <a:srgbClr val="6600CC"/>
                </a:solidFill>
                <a:cs typeface="Times New Roman" charset="0"/>
              </a:rPr>
              <a:t>TIPS AND TRICKS</a:t>
            </a:r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2590800" y="3962400"/>
            <a:ext cx="5181600" cy="210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4400">
                <a:solidFill>
                  <a:srgbClr val="6600CC"/>
                </a:solidFill>
                <a:cs typeface="Times New Roman" charset="0"/>
              </a:rPr>
              <a:t>Key points for making your workshop successful!</a:t>
            </a:r>
          </a:p>
        </p:txBody>
      </p:sp>
      <p:sp>
        <p:nvSpPr>
          <p:cNvPr id="13317" name="Text Box 7"/>
          <p:cNvSpPr txBox="1">
            <a:spLocks noChangeArrowheads="1"/>
          </p:cNvSpPr>
          <p:nvPr/>
        </p:nvSpPr>
        <p:spPr bwMode="auto">
          <a:xfrm>
            <a:off x="6400800" y="6553200"/>
            <a:ext cx="266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200" i="1"/>
              <a:t>(Karen Crawford / Marcy Leonard)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5"/>
          <p:cNvSpPr>
            <a:spLocks noChangeArrowheads="1"/>
          </p:cNvSpPr>
          <p:nvPr/>
        </p:nvSpPr>
        <p:spPr bwMode="auto">
          <a:xfrm>
            <a:off x="1447800" y="304800"/>
            <a:ext cx="7391400" cy="5943600"/>
          </a:xfrm>
          <a:prstGeom prst="rect">
            <a:avLst/>
          </a:prstGeom>
          <a:solidFill>
            <a:srgbClr val="FAFA7E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 baseline="0" dirty="0" smtClean="0">
              <a:solidFill>
                <a:schemeClr val="accent6"/>
              </a:solidFill>
            </a:endParaRPr>
          </a:p>
        </p:txBody>
      </p:sp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1600200" y="381000"/>
            <a:ext cx="71628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prstTxWarp prst="textFadeUp">
              <a:avLst/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72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cs typeface="Times New Roman" charset="0"/>
              </a:rPr>
              <a:t>Objectives</a:t>
            </a:r>
            <a:endParaRPr lang="en-US" sz="72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cs typeface="Times New Roman" charset="0"/>
            </a:endParaRPr>
          </a:p>
        </p:txBody>
      </p:sp>
      <p:sp>
        <p:nvSpPr>
          <p:cNvPr id="13317" name="Text Box 7"/>
          <p:cNvSpPr txBox="1">
            <a:spLocks noChangeArrowheads="1"/>
          </p:cNvSpPr>
          <p:nvPr/>
        </p:nvSpPr>
        <p:spPr bwMode="auto">
          <a:xfrm>
            <a:off x="6400800" y="6553200"/>
            <a:ext cx="266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200" i="1"/>
              <a:t>(Karen Crawford / Marcy Leonard)</a:t>
            </a: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1752600" y="3200400"/>
            <a:ext cx="6934200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171450" indent="-171450">
              <a:buFont typeface="Arial"/>
              <a:buChar char="•"/>
            </a:pPr>
            <a:r>
              <a:rPr lang="en-US" i="1" baseline="0" dirty="0" smtClean="0">
                <a:solidFill>
                  <a:schemeClr val="accent6"/>
                </a:solidFill>
              </a:rPr>
              <a:t>Reviewed facilitation strategies</a:t>
            </a:r>
          </a:p>
          <a:p>
            <a:pPr marL="171450" indent="-171450">
              <a:buFont typeface="Arial"/>
              <a:buChar char="•"/>
            </a:pPr>
            <a:r>
              <a:rPr lang="en-US" i="1" baseline="0" dirty="0" smtClean="0">
                <a:solidFill>
                  <a:schemeClr val="accent6"/>
                </a:solidFill>
              </a:rPr>
              <a:t>Re-considered their role as a trainer</a:t>
            </a:r>
          </a:p>
          <a:p>
            <a:pPr marL="171450" indent="-171450">
              <a:buFont typeface="Arial"/>
              <a:buChar char="•"/>
            </a:pPr>
            <a:r>
              <a:rPr lang="en-US" i="1" baseline="0" dirty="0" smtClean="0">
                <a:solidFill>
                  <a:schemeClr val="accent6"/>
                </a:solidFill>
              </a:rPr>
              <a:t>Generated a list of good/poor trainer behaviors</a:t>
            </a:r>
          </a:p>
          <a:p>
            <a:pPr marL="171450" indent="-171450">
              <a:buFont typeface="Arial"/>
              <a:buChar char="•"/>
            </a:pPr>
            <a:r>
              <a:rPr lang="en-US" i="1" baseline="0" dirty="0" smtClean="0">
                <a:solidFill>
                  <a:schemeClr val="accent6"/>
                </a:solidFill>
              </a:rPr>
              <a:t> Refreshed their memory on making visuals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524000" y="2438400"/>
            <a:ext cx="7239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accent6"/>
                </a:solidFill>
              </a:rPr>
              <a:t>By the end of this review,</a:t>
            </a:r>
            <a:r>
              <a:rPr lang="en-US" sz="3000" baseline="0" dirty="0" smtClean="0">
                <a:solidFill>
                  <a:schemeClr val="accent6"/>
                </a:solidFill>
              </a:rPr>
              <a:t> trainers will have:</a:t>
            </a:r>
          </a:p>
          <a:p>
            <a:pPr algn="ctr"/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2161081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4"/>
          <p:cNvSpPr>
            <a:spLocks noChangeArrowheads="1"/>
          </p:cNvSpPr>
          <p:nvPr/>
        </p:nvSpPr>
        <p:spPr bwMode="auto">
          <a:xfrm>
            <a:off x="1447800" y="304800"/>
            <a:ext cx="7391400" cy="5943600"/>
          </a:xfrm>
          <a:prstGeom prst="rect">
            <a:avLst/>
          </a:prstGeom>
          <a:solidFill>
            <a:srgbClr val="FAFA7E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39" name="Text Box 2"/>
          <p:cNvSpPr txBox="1">
            <a:spLocks noChangeArrowheads="1"/>
          </p:cNvSpPr>
          <p:nvPr/>
        </p:nvSpPr>
        <p:spPr bwMode="auto">
          <a:xfrm>
            <a:off x="1905000" y="381000"/>
            <a:ext cx="6324600" cy="447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ja-JP" altLang="en-US" sz="7200" b="1">
                <a:solidFill>
                  <a:srgbClr val="6600CC"/>
                </a:solidFill>
              </a:rPr>
              <a:t>“</a:t>
            </a:r>
            <a:r>
              <a:rPr lang="en-US" sz="7200" b="1">
                <a:solidFill>
                  <a:srgbClr val="6600CC"/>
                </a:solidFill>
              </a:rPr>
              <a:t>Who dares to teach must never cease to learn.</a:t>
            </a:r>
            <a:r>
              <a:rPr lang="ja-JP" altLang="en-US" sz="7200" b="1">
                <a:solidFill>
                  <a:srgbClr val="6600CC"/>
                </a:solidFill>
              </a:rPr>
              <a:t>”</a:t>
            </a:r>
            <a:endParaRPr lang="en-US" sz="7200" b="1">
              <a:solidFill>
                <a:srgbClr val="6600CC"/>
              </a:solidFill>
            </a:endParaRPr>
          </a:p>
        </p:txBody>
      </p:sp>
      <p:sp>
        <p:nvSpPr>
          <p:cNvPr id="14340" name="Text Box 3"/>
          <p:cNvSpPr txBox="1">
            <a:spLocks noChangeArrowheads="1"/>
          </p:cNvSpPr>
          <p:nvPr/>
        </p:nvSpPr>
        <p:spPr bwMode="auto">
          <a:xfrm>
            <a:off x="4114800" y="5715000"/>
            <a:ext cx="4724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b="1">
                <a:solidFill>
                  <a:srgbClr val="6600CC"/>
                </a:solidFill>
              </a:rPr>
              <a:t>John Cotton Dana author and librarian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4"/>
          <p:cNvSpPr>
            <a:spLocks noChangeArrowheads="1"/>
          </p:cNvSpPr>
          <p:nvPr/>
        </p:nvSpPr>
        <p:spPr bwMode="auto">
          <a:xfrm>
            <a:off x="1447800" y="304800"/>
            <a:ext cx="7391400" cy="5943600"/>
          </a:xfrm>
          <a:prstGeom prst="rect">
            <a:avLst/>
          </a:prstGeom>
          <a:solidFill>
            <a:srgbClr val="FAFA7E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39" name="Text Box 2"/>
          <p:cNvSpPr txBox="1">
            <a:spLocks noChangeArrowheads="1"/>
          </p:cNvSpPr>
          <p:nvPr/>
        </p:nvSpPr>
        <p:spPr bwMode="auto">
          <a:xfrm>
            <a:off x="1676400" y="609600"/>
            <a:ext cx="3962400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sz="7200" b="1" dirty="0" smtClean="0">
                <a:solidFill>
                  <a:srgbClr val="6600CC"/>
                </a:solidFill>
              </a:rPr>
              <a:t>Gallery Walk Review</a:t>
            </a:r>
          </a:p>
        </p:txBody>
      </p:sp>
      <p:pic>
        <p:nvPicPr>
          <p:cNvPr id="10" name="Picture 9" descr="thumbnail-12.aspx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2286000"/>
            <a:ext cx="1114425" cy="1524000"/>
          </a:xfrm>
          <a:prstGeom prst="rect">
            <a:avLst/>
          </a:prstGeom>
        </p:spPr>
      </p:pic>
      <p:pic>
        <p:nvPicPr>
          <p:cNvPr id="11" name="Picture 10" descr="thumbnail-12.aspx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2017" y="2438400"/>
            <a:ext cx="1114425" cy="1524000"/>
          </a:xfrm>
          <a:prstGeom prst="rect">
            <a:avLst/>
          </a:prstGeom>
        </p:spPr>
      </p:pic>
      <p:pic>
        <p:nvPicPr>
          <p:cNvPr id="12" name="Picture 11" descr="thumbnail-12.aspx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2017" y="4089399"/>
            <a:ext cx="1114425" cy="1524000"/>
          </a:xfrm>
          <a:prstGeom prst="rect">
            <a:avLst/>
          </a:prstGeom>
        </p:spPr>
      </p:pic>
      <p:pic>
        <p:nvPicPr>
          <p:cNvPr id="13" name="Picture 12" descr="thumbnail-12.aspx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6625" y="4572000"/>
            <a:ext cx="1114425" cy="1524000"/>
          </a:xfrm>
          <a:prstGeom prst="rect">
            <a:avLst/>
          </a:prstGeom>
        </p:spPr>
      </p:pic>
      <p:pic>
        <p:nvPicPr>
          <p:cNvPr id="14" name="Picture 13" descr="thumbnail-12.aspx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609600"/>
            <a:ext cx="1114425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816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ChangeArrowheads="1"/>
          </p:cNvSpPr>
          <p:nvPr/>
        </p:nvSpPr>
        <p:spPr bwMode="auto">
          <a:xfrm>
            <a:off x="1447800" y="304800"/>
            <a:ext cx="7391400" cy="5943600"/>
          </a:xfrm>
          <a:prstGeom prst="rect">
            <a:avLst/>
          </a:prstGeom>
          <a:solidFill>
            <a:srgbClr val="FAFA7E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87" name="Text Box 2"/>
          <p:cNvSpPr txBox="1">
            <a:spLocks noChangeArrowheads="1"/>
          </p:cNvSpPr>
          <p:nvPr/>
        </p:nvSpPr>
        <p:spPr bwMode="auto">
          <a:xfrm>
            <a:off x="1736725" y="457200"/>
            <a:ext cx="6934200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4000">
                <a:solidFill>
                  <a:srgbClr val="6600CC"/>
                </a:solidFill>
              </a:rPr>
              <a:t>WHO ARE YOU AND </a:t>
            </a:r>
          </a:p>
          <a:p>
            <a:pPr algn="ctr" eaLnBrk="1" hangingPunct="1"/>
            <a:r>
              <a:rPr lang="en-US" sz="4000">
                <a:solidFill>
                  <a:srgbClr val="6600CC"/>
                </a:solidFill>
              </a:rPr>
              <a:t>WHO ARE THE DELEGATES?</a:t>
            </a:r>
          </a:p>
        </p:txBody>
      </p:sp>
      <p:sp>
        <p:nvSpPr>
          <p:cNvPr id="33795" name="Text Box 3"/>
          <p:cNvSpPr txBox="1">
            <a:spLocks noChangeArrowheads="1"/>
          </p:cNvSpPr>
          <p:nvPr/>
        </p:nvSpPr>
        <p:spPr bwMode="auto">
          <a:xfrm>
            <a:off x="3019425" y="2819400"/>
            <a:ext cx="4586288" cy="301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dirty="0">
                <a:solidFill>
                  <a:srgbClr val="6600CC"/>
                </a:solidFill>
              </a:rPr>
              <a:t>Teacher and Student?</a:t>
            </a:r>
          </a:p>
          <a:p>
            <a:pPr algn="ctr" eaLnBrk="1" hangingPunct="1"/>
            <a:r>
              <a:rPr lang="en-US" dirty="0">
                <a:solidFill>
                  <a:srgbClr val="6600CC"/>
                </a:solidFill>
              </a:rPr>
              <a:t>Adult and Kid?</a:t>
            </a:r>
          </a:p>
          <a:p>
            <a:pPr algn="ctr" eaLnBrk="1" hangingPunct="1"/>
            <a:r>
              <a:rPr lang="en-US" dirty="0">
                <a:solidFill>
                  <a:srgbClr val="6600CC"/>
                </a:solidFill>
              </a:rPr>
              <a:t>Leader and Follower?</a:t>
            </a:r>
          </a:p>
          <a:p>
            <a:pPr algn="ctr" eaLnBrk="1" hangingPunct="1"/>
            <a:r>
              <a:rPr lang="en-US" dirty="0">
                <a:solidFill>
                  <a:srgbClr val="6600CC"/>
                </a:solidFill>
              </a:rPr>
              <a:t>Student and Student?</a:t>
            </a:r>
          </a:p>
          <a:p>
            <a:pPr algn="ctr" eaLnBrk="1" hangingPunct="1"/>
            <a:r>
              <a:rPr lang="en-US" dirty="0">
                <a:solidFill>
                  <a:srgbClr val="6600CC"/>
                </a:solidFill>
              </a:rPr>
              <a:t>Facilitator and Participant?</a:t>
            </a:r>
          </a:p>
          <a:p>
            <a:pPr algn="ctr" eaLnBrk="1" hangingPunct="1"/>
            <a:r>
              <a:rPr lang="en-US" dirty="0">
                <a:solidFill>
                  <a:srgbClr val="6600CC"/>
                </a:solidFill>
              </a:rPr>
              <a:t>Peers?</a:t>
            </a:r>
          </a:p>
        </p:txBody>
      </p:sp>
      <p:pic>
        <p:nvPicPr>
          <p:cNvPr id="16389" name="Picture 4" descr="bend over backwards.TIF                                        00038BA1Macintosh HD                   BC32FD32: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572000"/>
            <a:ext cx="2222500" cy="210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ChangeArrowheads="1"/>
          </p:cNvSpPr>
          <p:nvPr/>
        </p:nvSpPr>
        <p:spPr bwMode="auto">
          <a:xfrm>
            <a:off x="1295400" y="152400"/>
            <a:ext cx="7620000" cy="6477000"/>
          </a:xfrm>
          <a:prstGeom prst="rect">
            <a:avLst/>
          </a:prstGeom>
          <a:solidFill>
            <a:srgbClr val="FAFA7E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3" name="Text Box 2"/>
          <p:cNvSpPr txBox="1">
            <a:spLocks noChangeArrowheads="1"/>
          </p:cNvSpPr>
          <p:nvPr/>
        </p:nvSpPr>
        <p:spPr bwMode="auto">
          <a:xfrm>
            <a:off x="1371600" y="1066800"/>
            <a:ext cx="388484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4000" b="1" u="sng" dirty="0">
                <a:solidFill>
                  <a:srgbClr val="6600CC"/>
                </a:solidFill>
              </a:rPr>
              <a:t>Good Trainers…</a:t>
            </a: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1371600" y="2209800"/>
            <a:ext cx="373231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4000" b="1" u="sng" dirty="0" smtClean="0">
                <a:solidFill>
                  <a:srgbClr val="6600CC"/>
                </a:solidFill>
              </a:rPr>
              <a:t>Poor </a:t>
            </a:r>
            <a:r>
              <a:rPr lang="en-US" sz="4000" b="1" u="sng" dirty="0">
                <a:solidFill>
                  <a:srgbClr val="6600CC"/>
                </a:solidFill>
              </a:rPr>
              <a:t>Trainers…</a:t>
            </a: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447800" y="4724400"/>
            <a:ext cx="6934200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sz="8800" b="1" dirty="0" smtClean="0">
                <a:solidFill>
                  <a:srgbClr val="6600CC"/>
                </a:solidFill>
              </a:rPr>
              <a:t>Marker Race</a:t>
            </a:r>
          </a:p>
        </p:txBody>
      </p:sp>
      <p:pic>
        <p:nvPicPr>
          <p:cNvPr id="2" name="Picture 1" descr="Highlighter.pict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457200"/>
            <a:ext cx="4419600" cy="441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ChangeArrowheads="1"/>
          </p:cNvSpPr>
          <p:nvPr/>
        </p:nvSpPr>
        <p:spPr bwMode="auto">
          <a:xfrm>
            <a:off x="1295400" y="152400"/>
            <a:ext cx="7620000" cy="6477000"/>
          </a:xfrm>
          <a:prstGeom prst="rect">
            <a:avLst/>
          </a:prstGeom>
          <a:solidFill>
            <a:srgbClr val="FAFA7E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15367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3886200"/>
            <a:ext cx="2082800" cy="2592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524000" y="304800"/>
            <a:ext cx="70104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prstTxWarp prst="textFadeRight">
              <a:avLst/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sz="8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Review</a:t>
            </a:r>
            <a:br>
              <a:rPr lang="en-US" altLang="ja-JP" sz="8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r>
              <a:rPr lang="en-US" altLang="ja-JP" sz="8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Good/Poor</a:t>
            </a:r>
            <a:br>
              <a:rPr lang="en-US" altLang="ja-JP" sz="8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r>
              <a:rPr lang="en-US" altLang="ja-JP" sz="8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Trainers</a:t>
            </a:r>
          </a:p>
        </p:txBody>
      </p:sp>
    </p:spTree>
    <p:extLst>
      <p:ext uri="{BB962C8B-B14F-4D97-AF65-F5344CB8AC3E}">
        <p14:creationId xmlns:p14="http://schemas.microsoft.com/office/powerpoint/2010/main" val="1539290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5"/>
          <p:cNvSpPr>
            <a:spLocks noChangeArrowheads="1"/>
          </p:cNvSpPr>
          <p:nvPr/>
        </p:nvSpPr>
        <p:spPr bwMode="auto">
          <a:xfrm>
            <a:off x="1447800" y="304800"/>
            <a:ext cx="7391400" cy="5943600"/>
          </a:xfrm>
          <a:prstGeom prst="rect">
            <a:avLst/>
          </a:prstGeom>
          <a:solidFill>
            <a:srgbClr val="FAFA7E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11" name="Text Box 2"/>
          <p:cNvSpPr txBox="1">
            <a:spLocks noChangeArrowheads="1"/>
          </p:cNvSpPr>
          <p:nvPr/>
        </p:nvSpPr>
        <p:spPr bwMode="auto">
          <a:xfrm>
            <a:off x="1600200" y="838200"/>
            <a:ext cx="708660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prstTxWarp prst="textDeflateBottom">
              <a:avLst/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8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Review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sz="8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Tips</a:t>
            </a:r>
            <a:endParaRPr lang="en-US" sz="88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7412" name="Text Box 3"/>
          <p:cNvSpPr txBox="1">
            <a:spLocks noChangeArrowheads="1"/>
          </p:cNvSpPr>
          <p:nvPr/>
        </p:nvSpPr>
        <p:spPr bwMode="auto">
          <a:xfrm>
            <a:off x="1676400" y="1905000"/>
            <a:ext cx="70104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endParaRPr lang="en-US" sz="4400" dirty="0">
              <a:solidFill>
                <a:srgbClr val="6600CC"/>
              </a:solidFill>
            </a:endParaRPr>
          </a:p>
        </p:txBody>
      </p:sp>
      <p:pic>
        <p:nvPicPr>
          <p:cNvPr id="17413" name="Picture 7" descr="checking list.TIF                                              00038BA1Macintosh HD                   BC32FD32: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4038600"/>
            <a:ext cx="2462212" cy="2462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4"/>
          <p:cNvSpPr>
            <a:spLocks noChangeArrowheads="1"/>
          </p:cNvSpPr>
          <p:nvPr/>
        </p:nvSpPr>
        <p:spPr bwMode="auto">
          <a:xfrm>
            <a:off x="1447800" y="304800"/>
            <a:ext cx="7391400" cy="5943600"/>
          </a:xfrm>
          <a:prstGeom prst="rect">
            <a:avLst/>
          </a:prstGeom>
          <a:solidFill>
            <a:srgbClr val="FAFA7E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36" name="Text Box 3"/>
          <p:cNvSpPr txBox="1">
            <a:spLocks noChangeArrowheads="1"/>
          </p:cNvSpPr>
          <p:nvPr/>
        </p:nvSpPr>
        <p:spPr bwMode="auto">
          <a:xfrm>
            <a:off x="1447800" y="304800"/>
            <a:ext cx="7315200" cy="5170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ja-JP" altLang="en-US" sz="6600" b="1" dirty="0">
                <a:solidFill>
                  <a:srgbClr val="6600CC"/>
                </a:solidFill>
              </a:rPr>
              <a:t>“</a:t>
            </a:r>
            <a:r>
              <a:rPr lang="en-US" sz="6600" b="1" dirty="0">
                <a:solidFill>
                  <a:srgbClr val="6600CC"/>
                </a:solidFill>
              </a:rPr>
              <a:t>Tell </a:t>
            </a:r>
            <a:r>
              <a:rPr lang="ja-JP" altLang="en-US" sz="6600" b="1" dirty="0">
                <a:solidFill>
                  <a:srgbClr val="6600CC"/>
                </a:solidFill>
              </a:rPr>
              <a:t>‘</a:t>
            </a:r>
            <a:r>
              <a:rPr lang="en-US" sz="6600" b="1" dirty="0" err="1">
                <a:solidFill>
                  <a:srgbClr val="6600CC"/>
                </a:solidFill>
              </a:rPr>
              <a:t>em</a:t>
            </a:r>
            <a:r>
              <a:rPr lang="en-US" sz="6600" b="1" dirty="0">
                <a:solidFill>
                  <a:srgbClr val="6600CC"/>
                </a:solidFill>
              </a:rPr>
              <a:t> what you</a:t>
            </a:r>
            <a:r>
              <a:rPr lang="ja-JP" altLang="en-US" sz="6600" b="1" dirty="0">
                <a:solidFill>
                  <a:srgbClr val="6600CC"/>
                </a:solidFill>
              </a:rPr>
              <a:t>’</a:t>
            </a:r>
            <a:r>
              <a:rPr lang="en-US" sz="6600" b="1" dirty="0">
                <a:solidFill>
                  <a:srgbClr val="6600CC"/>
                </a:solidFill>
              </a:rPr>
              <a:t>re going to tell </a:t>
            </a:r>
            <a:r>
              <a:rPr lang="ja-JP" altLang="en-US" sz="6600" b="1" dirty="0">
                <a:solidFill>
                  <a:srgbClr val="6600CC"/>
                </a:solidFill>
              </a:rPr>
              <a:t>‘</a:t>
            </a:r>
            <a:r>
              <a:rPr lang="en-US" sz="6600" b="1" dirty="0" err="1">
                <a:solidFill>
                  <a:srgbClr val="6600CC"/>
                </a:solidFill>
              </a:rPr>
              <a:t>em</a:t>
            </a:r>
            <a:r>
              <a:rPr lang="en-US" sz="6600" b="1" dirty="0">
                <a:solidFill>
                  <a:srgbClr val="6600CC"/>
                </a:solidFill>
              </a:rPr>
              <a:t>, tell </a:t>
            </a:r>
            <a:r>
              <a:rPr lang="ja-JP" altLang="en-US" sz="6600" b="1" dirty="0">
                <a:solidFill>
                  <a:srgbClr val="6600CC"/>
                </a:solidFill>
              </a:rPr>
              <a:t>‘</a:t>
            </a:r>
            <a:r>
              <a:rPr lang="en-US" sz="6600" b="1" dirty="0" err="1">
                <a:solidFill>
                  <a:srgbClr val="6600CC"/>
                </a:solidFill>
              </a:rPr>
              <a:t>em</a:t>
            </a:r>
            <a:r>
              <a:rPr lang="en-US" sz="6600" b="1" dirty="0">
                <a:solidFill>
                  <a:srgbClr val="6600CC"/>
                </a:solidFill>
              </a:rPr>
              <a:t>, tell </a:t>
            </a:r>
            <a:r>
              <a:rPr lang="ja-JP" altLang="en-US" sz="6600" b="1" dirty="0">
                <a:solidFill>
                  <a:srgbClr val="6600CC"/>
                </a:solidFill>
              </a:rPr>
              <a:t>’</a:t>
            </a:r>
            <a:r>
              <a:rPr lang="en-US" sz="6600" b="1" dirty="0" err="1">
                <a:solidFill>
                  <a:srgbClr val="6600CC"/>
                </a:solidFill>
              </a:rPr>
              <a:t>em</a:t>
            </a:r>
            <a:r>
              <a:rPr lang="en-US" sz="6600" b="1" dirty="0">
                <a:solidFill>
                  <a:srgbClr val="6600CC"/>
                </a:solidFill>
              </a:rPr>
              <a:t> what you told </a:t>
            </a:r>
            <a:r>
              <a:rPr lang="ja-JP" altLang="en-US" sz="6600" b="1" dirty="0">
                <a:solidFill>
                  <a:srgbClr val="6600CC"/>
                </a:solidFill>
              </a:rPr>
              <a:t>‘</a:t>
            </a:r>
            <a:r>
              <a:rPr lang="en-US" sz="6600" b="1" dirty="0" err="1">
                <a:solidFill>
                  <a:srgbClr val="6600CC"/>
                </a:solidFill>
              </a:rPr>
              <a:t>em</a:t>
            </a:r>
            <a:r>
              <a:rPr lang="en-US" sz="6600" b="1" dirty="0">
                <a:solidFill>
                  <a:srgbClr val="6600CC"/>
                </a:solidFill>
              </a:rPr>
              <a:t>.</a:t>
            </a:r>
            <a:r>
              <a:rPr lang="ja-JP" altLang="en-US" sz="6600" b="1" dirty="0">
                <a:solidFill>
                  <a:srgbClr val="6600CC"/>
                </a:solidFill>
              </a:rPr>
              <a:t>”</a:t>
            </a:r>
            <a:r>
              <a:rPr lang="en-US" sz="6600" b="1" dirty="0">
                <a:solidFill>
                  <a:srgbClr val="6600CC"/>
                </a:solidFill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4"/>
          <p:cNvSpPr>
            <a:spLocks noChangeArrowheads="1"/>
          </p:cNvSpPr>
          <p:nvPr/>
        </p:nvSpPr>
        <p:spPr bwMode="auto">
          <a:xfrm>
            <a:off x="1447800" y="304800"/>
            <a:ext cx="7391400" cy="5943600"/>
          </a:xfrm>
          <a:prstGeom prst="rect">
            <a:avLst/>
          </a:prstGeom>
          <a:solidFill>
            <a:srgbClr val="FAFA7E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0" name="Text Box 3"/>
          <p:cNvSpPr txBox="1">
            <a:spLocks noChangeArrowheads="1"/>
          </p:cNvSpPr>
          <p:nvPr/>
        </p:nvSpPr>
        <p:spPr bwMode="auto">
          <a:xfrm>
            <a:off x="1447800" y="304800"/>
            <a:ext cx="7467600" cy="501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8000" b="1" dirty="0">
                <a:solidFill>
                  <a:srgbClr val="6600CC"/>
                </a:solidFill>
              </a:rPr>
              <a:t>Ensure smooth transitions between </a:t>
            </a:r>
            <a:r>
              <a:rPr lang="en-US" sz="8000" b="1" dirty="0" smtClean="0">
                <a:solidFill>
                  <a:srgbClr val="6600CC"/>
                </a:solidFill>
              </a:rPr>
              <a:t>activities</a:t>
            </a:r>
            <a:endParaRPr lang="en-US" sz="8000" b="1" dirty="0">
              <a:solidFill>
                <a:srgbClr val="6600CC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8"/>
          <p:cNvSpPr>
            <a:spLocks noChangeArrowheads="1"/>
          </p:cNvSpPr>
          <p:nvPr/>
        </p:nvSpPr>
        <p:spPr bwMode="auto">
          <a:xfrm>
            <a:off x="1447800" y="304800"/>
            <a:ext cx="7391400" cy="6172200"/>
          </a:xfrm>
          <a:prstGeom prst="rect">
            <a:avLst/>
          </a:prstGeom>
          <a:solidFill>
            <a:srgbClr val="FAFA7E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1" name="Text Box 2"/>
          <p:cNvSpPr txBox="1">
            <a:spLocks noChangeArrowheads="1"/>
          </p:cNvSpPr>
          <p:nvPr/>
        </p:nvSpPr>
        <p:spPr bwMode="auto">
          <a:xfrm>
            <a:off x="2362200" y="762000"/>
            <a:ext cx="5715000" cy="2800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prstTxWarp prst="textInflate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8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VISUALS REVIEW</a:t>
            </a:r>
            <a:endParaRPr lang="en-US" sz="8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2536" name="Picture 7" descr="Abstract Artist.pict                                           0003AB03Macintosh HD                   BC32FD32: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3657600"/>
            <a:ext cx="25908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5"/>
          <p:cNvSpPr>
            <a:spLocks noChangeArrowheads="1"/>
          </p:cNvSpPr>
          <p:nvPr/>
        </p:nvSpPr>
        <p:spPr bwMode="auto">
          <a:xfrm>
            <a:off x="1447800" y="304800"/>
            <a:ext cx="7391400" cy="5943600"/>
          </a:xfrm>
          <a:prstGeom prst="rect">
            <a:avLst/>
          </a:prstGeom>
          <a:solidFill>
            <a:srgbClr val="FAFA7E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11" name="Text Box 2"/>
          <p:cNvSpPr txBox="1">
            <a:spLocks noChangeArrowheads="1"/>
          </p:cNvSpPr>
          <p:nvPr/>
        </p:nvSpPr>
        <p:spPr bwMode="auto">
          <a:xfrm>
            <a:off x="1600200" y="381000"/>
            <a:ext cx="7086600" cy="754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prstTxWarp prst="textDeflateBottom">
              <a:avLst/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8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More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sz="8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Review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sz="8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Tips</a:t>
            </a:r>
            <a:endParaRPr lang="en-US" sz="88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7412" name="Text Box 3"/>
          <p:cNvSpPr txBox="1">
            <a:spLocks noChangeArrowheads="1"/>
          </p:cNvSpPr>
          <p:nvPr/>
        </p:nvSpPr>
        <p:spPr bwMode="auto">
          <a:xfrm>
            <a:off x="1676400" y="1905000"/>
            <a:ext cx="70104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endParaRPr lang="en-US" sz="4400" dirty="0">
              <a:solidFill>
                <a:srgbClr val="6600CC"/>
              </a:solidFill>
            </a:endParaRPr>
          </a:p>
        </p:txBody>
      </p:sp>
      <p:pic>
        <p:nvPicPr>
          <p:cNvPr id="17413" name="Picture 7" descr="checking list.TIF                                              00038BA1Macintosh HD                   BC32FD32: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4724400"/>
            <a:ext cx="17526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5347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5"/>
          <p:cNvSpPr>
            <a:spLocks noChangeArrowheads="1"/>
          </p:cNvSpPr>
          <p:nvPr/>
        </p:nvSpPr>
        <p:spPr bwMode="auto">
          <a:xfrm>
            <a:off x="1447800" y="304800"/>
            <a:ext cx="7391400" cy="5943600"/>
          </a:xfrm>
          <a:prstGeom prst="rect">
            <a:avLst/>
          </a:prstGeom>
          <a:solidFill>
            <a:srgbClr val="FAFA7E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86" name="Text Box 2"/>
          <p:cNvSpPr txBox="1">
            <a:spLocks noChangeArrowheads="1"/>
          </p:cNvSpPr>
          <p:nvPr/>
        </p:nvSpPr>
        <p:spPr bwMode="auto">
          <a:xfrm>
            <a:off x="3581400" y="3276600"/>
            <a:ext cx="4953000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sz="4400" b="1" dirty="0" smtClean="0">
                <a:solidFill>
                  <a:srgbClr val="6600CC"/>
                </a:solidFill>
              </a:rPr>
              <a:t>Don</a:t>
            </a:r>
            <a:r>
              <a:rPr lang="ja-JP" altLang="en-US" sz="4400" b="1" dirty="0" smtClean="0">
                <a:solidFill>
                  <a:srgbClr val="6600CC"/>
                </a:solidFill>
              </a:rPr>
              <a:t>’</a:t>
            </a:r>
            <a:r>
              <a:rPr lang="en-US" sz="4400" b="1" dirty="0" smtClean="0">
                <a:solidFill>
                  <a:srgbClr val="6600CC"/>
                </a:solidFill>
              </a:rPr>
              <a:t>t </a:t>
            </a:r>
            <a:r>
              <a:rPr lang="en-US" sz="4400" b="1" dirty="0">
                <a:solidFill>
                  <a:srgbClr val="6600CC"/>
                </a:solidFill>
              </a:rPr>
              <a:t>do anything </a:t>
            </a:r>
            <a:r>
              <a:rPr lang="en-US" sz="4400" b="1" dirty="0" smtClean="0">
                <a:solidFill>
                  <a:srgbClr val="6600CC"/>
                </a:solidFill>
              </a:rPr>
              <a:t>else while </a:t>
            </a:r>
            <a:r>
              <a:rPr lang="en-US" sz="4400" b="1" dirty="0">
                <a:solidFill>
                  <a:srgbClr val="6600CC"/>
                </a:solidFill>
              </a:rPr>
              <a:t>you give directions!</a:t>
            </a:r>
          </a:p>
        </p:txBody>
      </p:sp>
      <p:sp>
        <p:nvSpPr>
          <p:cNvPr id="24580" name="Text Box 3"/>
          <p:cNvSpPr txBox="1">
            <a:spLocks noChangeArrowheads="1"/>
          </p:cNvSpPr>
          <p:nvPr/>
        </p:nvSpPr>
        <p:spPr bwMode="auto">
          <a:xfrm>
            <a:off x="1981200" y="457200"/>
            <a:ext cx="64008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prstTxWarp prst="textTriangle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GIVING </a:t>
            </a:r>
            <a:r>
              <a:rPr lang="en-US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DIRECTIONS</a:t>
            </a:r>
          </a:p>
        </p:txBody>
      </p:sp>
      <p:pic>
        <p:nvPicPr>
          <p:cNvPr id="24581" name="Picture 4" descr="&#10;shhhhh.TIF                                                     00038BA1Macintosh HD                   BC32FD32: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733800"/>
            <a:ext cx="2773363" cy="296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45430704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6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ChangeArrowheads="1"/>
          </p:cNvSpPr>
          <p:nvPr/>
        </p:nvSpPr>
        <p:spPr bwMode="auto">
          <a:xfrm>
            <a:off x="1447800" y="304800"/>
            <a:ext cx="7391400" cy="6096000"/>
          </a:xfrm>
          <a:prstGeom prst="rect">
            <a:avLst/>
          </a:prstGeom>
          <a:solidFill>
            <a:srgbClr val="FAFA7E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03" name="Text Box 2"/>
          <p:cNvSpPr txBox="1">
            <a:spLocks noChangeArrowheads="1"/>
          </p:cNvSpPr>
          <p:nvPr/>
        </p:nvSpPr>
        <p:spPr bwMode="auto">
          <a:xfrm>
            <a:off x="1981200" y="457200"/>
            <a:ext cx="640080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prstTxWarp prst="textFadeUp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IDEA </a:t>
            </a:r>
            <a:r>
              <a:rPr lang="en-US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GENERATING</a:t>
            </a:r>
          </a:p>
        </p:txBody>
      </p:sp>
      <p:pic>
        <p:nvPicPr>
          <p:cNvPr id="25604" name="Picture 3" descr="MCj03342360000[1]"/>
          <p:cNvPicPr>
            <a:picLocks noChangeAspect="1" noChangeArrowheads="1"/>
          </p:cNvPicPr>
          <p:nvPr/>
        </p:nvPicPr>
        <p:blipFill>
          <a:blip r:embed="rId3"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3505200"/>
            <a:ext cx="3276600" cy="272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1600200" y="2971800"/>
            <a:ext cx="3074988" cy="338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sz="3600" b="1">
                <a:solidFill>
                  <a:srgbClr val="6600CC"/>
                </a:solidFill>
              </a:rPr>
              <a:t>ABC</a:t>
            </a:r>
          </a:p>
          <a:p>
            <a:pPr eaLnBrk="1" hangingPunct="1">
              <a:buFontTx/>
              <a:buChar char="•"/>
            </a:pPr>
            <a:r>
              <a:rPr lang="en-US" sz="3600" b="1">
                <a:solidFill>
                  <a:srgbClr val="6600CC"/>
                </a:solidFill>
              </a:rPr>
              <a:t>Gallery Walk</a:t>
            </a:r>
          </a:p>
          <a:p>
            <a:pPr eaLnBrk="1" hangingPunct="1">
              <a:buFontTx/>
              <a:buChar char="•"/>
            </a:pPr>
            <a:r>
              <a:rPr lang="en-US" sz="3600" b="1">
                <a:solidFill>
                  <a:srgbClr val="6600CC"/>
                </a:solidFill>
              </a:rPr>
              <a:t>Marker Race</a:t>
            </a:r>
          </a:p>
          <a:p>
            <a:pPr eaLnBrk="1" hangingPunct="1">
              <a:buFontTx/>
              <a:buChar char="•"/>
            </a:pPr>
            <a:r>
              <a:rPr lang="en-US" sz="3600" b="1">
                <a:solidFill>
                  <a:srgbClr val="6600CC"/>
                </a:solidFill>
              </a:rPr>
              <a:t>Popcorn Style</a:t>
            </a:r>
          </a:p>
          <a:p>
            <a:pPr eaLnBrk="1" hangingPunct="1">
              <a:buFontTx/>
              <a:buChar char="•"/>
            </a:pPr>
            <a:r>
              <a:rPr lang="en-US" sz="3600" b="1">
                <a:solidFill>
                  <a:srgbClr val="6600CC"/>
                </a:solidFill>
              </a:rPr>
              <a:t>Snowstorm</a:t>
            </a:r>
          </a:p>
          <a:p>
            <a:pPr eaLnBrk="1" hangingPunct="1">
              <a:buFontTx/>
              <a:buChar char="•"/>
            </a:pPr>
            <a:r>
              <a:rPr lang="en-US" sz="3600" b="1">
                <a:solidFill>
                  <a:srgbClr val="6600CC"/>
                </a:solidFill>
              </a:rPr>
              <a:t>Whip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30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430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430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430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430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500"/>
                                        <p:tgtEl>
                                          <p:spTgt spid="430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2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5"/>
          <p:cNvSpPr>
            <a:spLocks noChangeArrowheads="1"/>
          </p:cNvSpPr>
          <p:nvPr/>
        </p:nvSpPr>
        <p:spPr bwMode="auto">
          <a:xfrm>
            <a:off x="1447800" y="304800"/>
            <a:ext cx="7391400" cy="5943600"/>
          </a:xfrm>
          <a:prstGeom prst="rect">
            <a:avLst/>
          </a:prstGeom>
          <a:solidFill>
            <a:srgbClr val="FAFA7E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4" name="Text Box 3"/>
          <p:cNvSpPr txBox="1">
            <a:spLocks noChangeArrowheads="1"/>
          </p:cNvSpPr>
          <p:nvPr/>
        </p:nvSpPr>
        <p:spPr bwMode="auto">
          <a:xfrm>
            <a:off x="1447800" y="304800"/>
            <a:ext cx="7467600" cy="550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8800" b="1" dirty="0">
                <a:solidFill>
                  <a:srgbClr val="6600CC"/>
                </a:solidFill>
              </a:rPr>
              <a:t>Be a good visitor to your host</a:t>
            </a:r>
            <a:r>
              <a:rPr lang="ja-JP" altLang="en-US" sz="8800" b="1" dirty="0">
                <a:solidFill>
                  <a:srgbClr val="6600CC"/>
                </a:solidFill>
              </a:rPr>
              <a:t>’</a:t>
            </a:r>
            <a:r>
              <a:rPr lang="en-US" sz="8800" b="1" dirty="0">
                <a:solidFill>
                  <a:srgbClr val="6600CC"/>
                </a:solidFill>
              </a:rPr>
              <a:t>s </a:t>
            </a:r>
            <a:r>
              <a:rPr lang="en-US" sz="8800" b="1" dirty="0" smtClean="0">
                <a:solidFill>
                  <a:srgbClr val="6600CC"/>
                </a:solidFill>
              </a:rPr>
              <a:t>classroom</a:t>
            </a:r>
            <a:endParaRPr lang="en-US" sz="8800" b="1" dirty="0">
              <a:solidFill>
                <a:srgbClr val="6600CC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5"/>
          <p:cNvSpPr>
            <a:spLocks noChangeArrowheads="1"/>
          </p:cNvSpPr>
          <p:nvPr/>
        </p:nvSpPr>
        <p:spPr bwMode="auto">
          <a:xfrm>
            <a:off x="1447800" y="304800"/>
            <a:ext cx="7391400" cy="5943600"/>
          </a:xfrm>
          <a:prstGeom prst="rect">
            <a:avLst/>
          </a:prstGeom>
          <a:solidFill>
            <a:srgbClr val="FAFA7E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 baseline="0" dirty="0" smtClean="0">
              <a:solidFill>
                <a:schemeClr val="accent6"/>
              </a:solidFill>
            </a:endParaRPr>
          </a:p>
        </p:txBody>
      </p:sp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1600200" y="381000"/>
            <a:ext cx="71628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prstTxWarp prst="textFadeUp">
              <a:avLst/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72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cs typeface="Times New Roman" charset="0"/>
              </a:rPr>
              <a:t>Objectives</a:t>
            </a:r>
            <a:endParaRPr lang="en-US" sz="72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cs typeface="Times New Roman" charset="0"/>
            </a:endParaRPr>
          </a:p>
        </p:txBody>
      </p:sp>
      <p:sp>
        <p:nvSpPr>
          <p:cNvPr id="13317" name="Text Box 7"/>
          <p:cNvSpPr txBox="1">
            <a:spLocks noChangeArrowheads="1"/>
          </p:cNvSpPr>
          <p:nvPr/>
        </p:nvSpPr>
        <p:spPr bwMode="auto">
          <a:xfrm>
            <a:off x="6400800" y="6553200"/>
            <a:ext cx="2667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200" i="1"/>
              <a:t>(Karen Crawford / Marcy Leonard)</a:t>
            </a: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1752600" y="3200400"/>
            <a:ext cx="6934200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171450" indent="-171450">
              <a:buFont typeface="Arial"/>
              <a:buChar char="•"/>
            </a:pPr>
            <a:r>
              <a:rPr lang="en-US" i="1" baseline="0" dirty="0" smtClean="0">
                <a:solidFill>
                  <a:schemeClr val="accent6"/>
                </a:solidFill>
              </a:rPr>
              <a:t>Review</a:t>
            </a:r>
            <a:r>
              <a:rPr lang="en-US" i="1" dirty="0" smtClean="0">
                <a:solidFill>
                  <a:schemeClr val="accent6"/>
                </a:solidFill>
              </a:rPr>
              <a:t> </a:t>
            </a:r>
            <a:r>
              <a:rPr lang="en-US" i="1" baseline="0" dirty="0" smtClean="0">
                <a:solidFill>
                  <a:schemeClr val="accent6"/>
                </a:solidFill>
              </a:rPr>
              <a:t>facilitation strategies?</a:t>
            </a:r>
          </a:p>
          <a:p>
            <a:pPr marL="171450" indent="-171450">
              <a:buFont typeface="Arial"/>
              <a:buChar char="•"/>
            </a:pPr>
            <a:r>
              <a:rPr lang="en-US" i="1" dirty="0" smtClean="0">
                <a:solidFill>
                  <a:schemeClr val="accent6"/>
                </a:solidFill>
              </a:rPr>
              <a:t>C</a:t>
            </a:r>
            <a:r>
              <a:rPr lang="en-US" i="1" baseline="0" dirty="0" smtClean="0">
                <a:solidFill>
                  <a:schemeClr val="accent6"/>
                </a:solidFill>
              </a:rPr>
              <a:t>onsider</a:t>
            </a:r>
            <a:r>
              <a:rPr lang="en-US" i="1" dirty="0" smtClean="0">
                <a:solidFill>
                  <a:schemeClr val="accent6"/>
                </a:solidFill>
              </a:rPr>
              <a:t> your</a:t>
            </a:r>
            <a:r>
              <a:rPr lang="en-US" i="1" baseline="0" dirty="0" smtClean="0">
                <a:solidFill>
                  <a:schemeClr val="accent6"/>
                </a:solidFill>
              </a:rPr>
              <a:t> role as a trainer?</a:t>
            </a:r>
          </a:p>
          <a:p>
            <a:pPr marL="171450" indent="-171450">
              <a:buFont typeface="Arial"/>
              <a:buChar char="•"/>
            </a:pPr>
            <a:r>
              <a:rPr lang="en-US" i="1" baseline="0" dirty="0" smtClean="0">
                <a:solidFill>
                  <a:schemeClr val="accent6"/>
                </a:solidFill>
              </a:rPr>
              <a:t>Generate a list of good/poor trainer behaviors?</a:t>
            </a:r>
          </a:p>
          <a:p>
            <a:pPr marL="171450" indent="-171450">
              <a:buFont typeface="Arial"/>
              <a:buChar char="•"/>
            </a:pPr>
            <a:r>
              <a:rPr lang="en-US" i="1" baseline="0" dirty="0" smtClean="0">
                <a:solidFill>
                  <a:schemeClr val="accent6"/>
                </a:solidFill>
              </a:rPr>
              <a:t> Refresh your memory on making visuals?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524000" y="2257961"/>
            <a:ext cx="7239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6"/>
                </a:solidFill>
              </a:rPr>
              <a:t>DID YOU….</a:t>
            </a:r>
            <a:endParaRPr lang="en-US" sz="4000" baseline="0" dirty="0" smtClean="0">
              <a:solidFill>
                <a:schemeClr val="accent6"/>
              </a:solidFill>
            </a:endParaRPr>
          </a:p>
          <a:p>
            <a:pPr algn="ctr"/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685136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"/>
          <p:cNvSpPr>
            <a:spLocks noChangeArrowheads="1"/>
          </p:cNvSpPr>
          <p:nvPr/>
        </p:nvSpPr>
        <p:spPr bwMode="auto">
          <a:xfrm>
            <a:off x="1447800" y="304800"/>
            <a:ext cx="7391400" cy="6096000"/>
          </a:xfrm>
          <a:prstGeom prst="rect">
            <a:avLst/>
          </a:prstGeom>
          <a:solidFill>
            <a:srgbClr val="FAFA7E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WordArt 2"/>
          <p:cNvSpPr>
            <a:spLocks noChangeArrowheads="1" noChangeShapeType="1" noTextEdit="1"/>
          </p:cNvSpPr>
          <p:nvPr/>
        </p:nvSpPr>
        <p:spPr bwMode="auto">
          <a:xfrm>
            <a:off x="1600200" y="533400"/>
            <a:ext cx="6400800" cy="55626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7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>
              <a:defRPr/>
            </a:pPr>
            <a:r>
              <a:rPr lang="en-US" sz="3600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+mj-lt"/>
                <a:ea typeface="Jester"/>
                <a:cs typeface="Jester"/>
              </a:rPr>
              <a:t>Good</a:t>
            </a:r>
          </a:p>
          <a:p>
            <a:pPr algn="ctr">
              <a:defRPr/>
            </a:pPr>
            <a:r>
              <a:rPr lang="en-US" sz="3600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+mj-lt"/>
                <a:ea typeface="Jester"/>
                <a:cs typeface="Jester"/>
              </a:rPr>
              <a:t>Luck</a:t>
            </a:r>
            <a:r>
              <a:rPr lang="en-US" sz="3600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Jester"/>
                <a:ea typeface="Jester"/>
                <a:cs typeface="Jester"/>
              </a:rPr>
              <a:t>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ock And Key">
  <a:themeElements>
    <a:clrScheme name="Lock And Key 1">
      <a:dk1>
        <a:srgbClr val="200B5B"/>
      </a:dk1>
      <a:lt1>
        <a:srgbClr val="EAEAEA"/>
      </a:lt1>
      <a:dk2>
        <a:srgbClr val="6600FF"/>
      </a:dk2>
      <a:lt2>
        <a:srgbClr val="FFCC66"/>
      </a:lt2>
      <a:accent1>
        <a:srgbClr val="EEB00B"/>
      </a:accent1>
      <a:accent2>
        <a:srgbClr val="6600CC"/>
      </a:accent2>
      <a:accent3>
        <a:srgbClr val="B8AAFF"/>
      </a:accent3>
      <a:accent4>
        <a:srgbClr val="C8C8C8"/>
      </a:accent4>
      <a:accent5>
        <a:srgbClr val="F5D4AA"/>
      </a:accent5>
      <a:accent6>
        <a:srgbClr val="5C00B9"/>
      </a:accent6>
      <a:hlink>
        <a:srgbClr val="FF33CC"/>
      </a:hlink>
      <a:folHlink>
        <a:srgbClr val="CC99FF"/>
      </a:folHlink>
    </a:clrScheme>
    <a:fontScheme name="Lock And Ke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pitchFamily="2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pitchFamily="28" charset="0"/>
          </a:defRPr>
        </a:defPPr>
      </a:lstStyle>
    </a:lnDef>
  </a:objectDefaults>
  <a:extraClrSchemeLst>
    <a:extraClrScheme>
      <a:clrScheme name="Lock And Key 1">
        <a:dk1>
          <a:srgbClr val="200B5B"/>
        </a:dk1>
        <a:lt1>
          <a:srgbClr val="EAEAEA"/>
        </a:lt1>
        <a:dk2>
          <a:srgbClr val="6600FF"/>
        </a:dk2>
        <a:lt2>
          <a:srgbClr val="FFCC66"/>
        </a:lt2>
        <a:accent1>
          <a:srgbClr val="EEB00B"/>
        </a:accent1>
        <a:accent2>
          <a:srgbClr val="6600CC"/>
        </a:accent2>
        <a:accent3>
          <a:srgbClr val="B8AAFF"/>
        </a:accent3>
        <a:accent4>
          <a:srgbClr val="C8C8C8"/>
        </a:accent4>
        <a:accent5>
          <a:srgbClr val="F5D4AA"/>
        </a:accent5>
        <a:accent6>
          <a:srgbClr val="5C00B9"/>
        </a:accent6>
        <a:hlink>
          <a:srgbClr val="FF33CC"/>
        </a:hlink>
        <a:folHlink>
          <a:srgbClr val="CC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ock And Key 2">
        <a:dk1>
          <a:srgbClr val="393939"/>
        </a:dk1>
        <a:lt1>
          <a:srgbClr val="FFFFFF"/>
        </a:lt1>
        <a:dk2>
          <a:srgbClr val="6600CC"/>
        </a:dk2>
        <a:lt2>
          <a:srgbClr val="CCCCFF"/>
        </a:lt2>
        <a:accent1>
          <a:srgbClr val="F9D87E"/>
        </a:accent1>
        <a:accent2>
          <a:srgbClr val="FFCCCC"/>
        </a:accent2>
        <a:accent3>
          <a:srgbClr val="FFFFFF"/>
        </a:accent3>
        <a:accent4>
          <a:srgbClr val="2F2F2F"/>
        </a:accent4>
        <a:accent5>
          <a:srgbClr val="FBE9C0"/>
        </a:accent5>
        <a:accent6>
          <a:srgbClr val="E7B9B9"/>
        </a:accent6>
        <a:hlink>
          <a:srgbClr val="FFCC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ock And Key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BCBCB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555555"/>
        </a:accent6>
        <a:hlink>
          <a:srgbClr val="969696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ock And Key 4">
        <a:dk1>
          <a:srgbClr val="330000"/>
        </a:dk1>
        <a:lt1>
          <a:srgbClr val="FFFFCC"/>
        </a:lt1>
        <a:dk2>
          <a:srgbClr val="000000"/>
        </a:dk2>
        <a:lt2>
          <a:srgbClr val="FFCC00"/>
        </a:lt2>
        <a:accent1>
          <a:srgbClr val="FF9900"/>
        </a:accent1>
        <a:accent2>
          <a:srgbClr val="330099"/>
        </a:accent2>
        <a:accent3>
          <a:srgbClr val="AAAAAA"/>
        </a:accent3>
        <a:accent4>
          <a:srgbClr val="DADAAE"/>
        </a:accent4>
        <a:accent5>
          <a:srgbClr val="FFCAAA"/>
        </a:accent5>
        <a:accent6>
          <a:srgbClr val="2D008A"/>
        </a:accent6>
        <a:hlink>
          <a:srgbClr val="FF6633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ock And Key 5">
        <a:dk1>
          <a:srgbClr val="333300"/>
        </a:dk1>
        <a:lt1>
          <a:srgbClr val="DDDDDD"/>
        </a:lt1>
        <a:dk2>
          <a:srgbClr val="996600"/>
        </a:dk2>
        <a:lt2>
          <a:srgbClr val="FFCC66"/>
        </a:lt2>
        <a:accent1>
          <a:srgbClr val="EEB00B"/>
        </a:accent1>
        <a:accent2>
          <a:srgbClr val="330099"/>
        </a:accent2>
        <a:accent3>
          <a:srgbClr val="CAB8AA"/>
        </a:accent3>
        <a:accent4>
          <a:srgbClr val="BDBDBD"/>
        </a:accent4>
        <a:accent5>
          <a:srgbClr val="F5D4AA"/>
        </a:accent5>
        <a:accent6>
          <a:srgbClr val="2D008A"/>
        </a:accent6>
        <a:hlink>
          <a:srgbClr val="FF6633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ock And Key 6">
        <a:dk1>
          <a:srgbClr val="003300"/>
        </a:dk1>
        <a:lt1>
          <a:srgbClr val="FFFFCC"/>
        </a:lt1>
        <a:dk2>
          <a:srgbClr val="999933"/>
        </a:dk2>
        <a:lt2>
          <a:srgbClr val="FFFF66"/>
        </a:lt2>
        <a:accent1>
          <a:srgbClr val="CC9900"/>
        </a:accent1>
        <a:accent2>
          <a:srgbClr val="330099"/>
        </a:accent2>
        <a:accent3>
          <a:srgbClr val="CACAAD"/>
        </a:accent3>
        <a:accent4>
          <a:srgbClr val="DADAAE"/>
        </a:accent4>
        <a:accent5>
          <a:srgbClr val="E2CAAA"/>
        </a:accent5>
        <a:accent6>
          <a:srgbClr val="2D008A"/>
        </a:accent6>
        <a:hlink>
          <a:srgbClr val="FF9900"/>
        </a:hlink>
        <a:folHlink>
          <a:srgbClr val="FF66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 (Mac OS 9):Microsoft Office 2001:Templates:Presentations:Designs:Lock And Key</Template>
  <TotalTime>1086</TotalTime>
  <Words>686</Words>
  <Application>Microsoft Office PowerPoint</Application>
  <PresentationFormat>On-screen Show (4:3)</PresentationFormat>
  <Paragraphs>126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ＭＳ Ｐゴシック</vt:lpstr>
      <vt:lpstr>Arial</vt:lpstr>
      <vt:lpstr>Calibri</vt:lpstr>
      <vt:lpstr>Jester</vt:lpstr>
      <vt:lpstr>Symbol</vt:lpstr>
      <vt:lpstr>Times New Roman</vt:lpstr>
      <vt:lpstr>Lock And Key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mcps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mcps</dc:creator>
  <cp:lastModifiedBy>Courtney Tse</cp:lastModifiedBy>
  <cp:revision>48</cp:revision>
  <cp:lastPrinted>2013-09-24T13:02:45Z</cp:lastPrinted>
  <dcterms:created xsi:type="dcterms:W3CDTF">2007-01-02T17:24:51Z</dcterms:created>
  <dcterms:modified xsi:type="dcterms:W3CDTF">2015-08-10T22:42:44Z</dcterms:modified>
</cp:coreProperties>
</file>