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63" r:id="rId2"/>
    <p:sldId id="274" r:id="rId3"/>
    <p:sldId id="264" r:id="rId4"/>
    <p:sldId id="265" r:id="rId5"/>
    <p:sldId id="275" r:id="rId6"/>
    <p:sldId id="266" r:id="rId7"/>
    <p:sldId id="267" r:id="rId8"/>
    <p:sldId id="268" r:id="rId9"/>
    <p:sldId id="269" r:id="rId10"/>
    <p:sldId id="273" r:id="rId11"/>
    <p:sldId id="270" r:id="rId12"/>
    <p:sldId id="271" r:id="rId13"/>
    <p:sldId id="272" r:id="rId14"/>
    <p:sldId id="276" r:id="rId15"/>
    <p:sldId id="277" r:id="rId16"/>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Times New Roman" charset="0"/>
        <a:ea typeface="ＭＳ Ｐゴシック" charset="0"/>
        <a:cs typeface="+mn-cs"/>
      </a:defRPr>
    </a:lvl1pPr>
    <a:lvl2pPr marL="457200" algn="l" rtl="0" fontAlgn="base">
      <a:spcBef>
        <a:spcPct val="0"/>
      </a:spcBef>
      <a:spcAft>
        <a:spcPct val="0"/>
      </a:spcAft>
      <a:defRPr kumimoji="1" sz="2400" kern="1200">
        <a:solidFill>
          <a:schemeClr val="tx1"/>
        </a:solidFill>
        <a:latin typeface="Times New Roman" charset="0"/>
        <a:ea typeface="ＭＳ Ｐゴシック" charset="0"/>
        <a:cs typeface="+mn-cs"/>
      </a:defRPr>
    </a:lvl2pPr>
    <a:lvl3pPr marL="914400" algn="l" rtl="0" fontAlgn="base">
      <a:spcBef>
        <a:spcPct val="0"/>
      </a:spcBef>
      <a:spcAft>
        <a:spcPct val="0"/>
      </a:spcAft>
      <a:defRPr kumimoji="1" sz="2400" kern="1200">
        <a:solidFill>
          <a:schemeClr val="tx1"/>
        </a:solidFill>
        <a:latin typeface="Times New Roman" charset="0"/>
        <a:ea typeface="ＭＳ Ｐゴシック" charset="0"/>
        <a:cs typeface="+mn-cs"/>
      </a:defRPr>
    </a:lvl3pPr>
    <a:lvl4pPr marL="1371600" algn="l" rtl="0" fontAlgn="base">
      <a:spcBef>
        <a:spcPct val="0"/>
      </a:spcBef>
      <a:spcAft>
        <a:spcPct val="0"/>
      </a:spcAft>
      <a:defRPr kumimoji="1" sz="2400" kern="1200">
        <a:solidFill>
          <a:schemeClr val="tx1"/>
        </a:solidFill>
        <a:latin typeface="Times New Roman" charset="0"/>
        <a:ea typeface="ＭＳ Ｐゴシック" charset="0"/>
        <a:cs typeface="+mn-cs"/>
      </a:defRPr>
    </a:lvl4pPr>
    <a:lvl5pPr marL="1828800" algn="l" rtl="0" fontAlgn="base">
      <a:spcBef>
        <a:spcPct val="0"/>
      </a:spcBef>
      <a:spcAft>
        <a:spcPct val="0"/>
      </a:spcAft>
      <a:defRPr kumimoji="1" sz="2400" kern="1200">
        <a:solidFill>
          <a:schemeClr val="tx1"/>
        </a:solidFill>
        <a:latin typeface="Times New Roman" charset="0"/>
        <a:ea typeface="ＭＳ Ｐゴシック" charset="0"/>
        <a:cs typeface="+mn-cs"/>
      </a:defRPr>
    </a:lvl5pPr>
    <a:lvl6pPr marL="2286000" algn="l" defTabSz="457200" rtl="0" eaLnBrk="1" latinLnBrk="0" hangingPunct="1">
      <a:defRPr kumimoji="1" sz="2400" kern="1200">
        <a:solidFill>
          <a:schemeClr val="tx1"/>
        </a:solidFill>
        <a:latin typeface="Times New Roman" charset="0"/>
        <a:ea typeface="ＭＳ Ｐゴシック" charset="0"/>
        <a:cs typeface="+mn-cs"/>
      </a:defRPr>
    </a:lvl6pPr>
    <a:lvl7pPr marL="2743200" algn="l" defTabSz="457200" rtl="0" eaLnBrk="1" latinLnBrk="0" hangingPunct="1">
      <a:defRPr kumimoji="1" sz="2400" kern="1200">
        <a:solidFill>
          <a:schemeClr val="tx1"/>
        </a:solidFill>
        <a:latin typeface="Times New Roman" charset="0"/>
        <a:ea typeface="ＭＳ Ｐゴシック" charset="0"/>
        <a:cs typeface="+mn-cs"/>
      </a:defRPr>
    </a:lvl7pPr>
    <a:lvl8pPr marL="3200400" algn="l" defTabSz="457200" rtl="0" eaLnBrk="1" latinLnBrk="0" hangingPunct="1">
      <a:defRPr kumimoji="1" sz="2400" kern="1200">
        <a:solidFill>
          <a:schemeClr val="tx1"/>
        </a:solidFill>
        <a:latin typeface="Times New Roman" charset="0"/>
        <a:ea typeface="ＭＳ Ｐゴシック" charset="0"/>
        <a:cs typeface="+mn-cs"/>
      </a:defRPr>
    </a:lvl8pPr>
    <a:lvl9pPr marL="3657600" algn="l" defTabSz="457200" rtl="0" eaLnBrk="1" latinLnBrk="0" hangingPunct="1">
      <a:defRPr kumimoji="1" sz="2400" kern="1200">
        <a:solidFill>
          <a:schemeClr val="tx1"/>
        </a:solidFill>
        <a:latin typeface="Times New Roman"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63" autoAdjust="0"/>
    <p:restoredTop sz="74423" autoAdjust="0"/>
  </p:normalViewPr>
  <p:slideViewPr>
    <p:cSldViewPr>
      <p:cViewPr varScale="1">
        <p:scale>
          <a:sx n="55" d="100"/>
          <a:sy n="55" d="100"/>
        </p:scale>
        <p:origin x="156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0" hangingPunct="0">
              <a:defRPr kumimoji="0" sz="1200"/>
            </a:lvl1pPr>
          </a:lstStyle>
          <a:p>
            <a:endParaRPr lang="en-US"/>
          </a:p>
        </p:txBody>
      </p:sp>
      <p:sp>
        <p:nvSpPr>
          <p:cNvPr id="2048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eaLnBrk="0" hangingPunct="0">
              <a:defRPr kumimoji="0" sz="1200"/>
            </a:lvl1pPr>
          </a:lstStyle>
          <a:p>
            <a:endParaRPr lang="en-US"/>
          </a:p>
        </p:txBody>
      </p:sp>
      <p:sp>
        <p:nvSpPr>
          <p:cNvPr id="2048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eaLnBrk="0" hangingPunct="0">
              <a:defRPr kumimoji="0" sz="1200"/>
            </a:lvl1pPr>
          </a:lstStyle>
          <a:p>
            <a:endParaRPr lang="en-US"/>
          </a:p>
        </p:txBody>
      </p:sp>
      <p:sp>
        <p:nvSpPr>
          <p:cNvPr id="2048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eaLnBrk="0" hangingPunct="0">
              <a:defRPr kumimoji="0" sz="1200"/>
            </a:lvl1pPr>
          </a:lstStyle>
          <a:p>
            <a:fld id="{76B3CE33-DB9F-884C-A71F-FF3B5A1A0A63}" type="slidenum">
              <a:rPr lang="en-US"/>
              <a:pPr/>
              <a:t>‹#›</a:t>
            </a:fld>
            <a:endParaRPr lang="en-US"/>
          </a:p>
        </p:txBody>
      </p:sp>
    </p:spTree>
    <p:extLst>
      <p:ext uri="{BB962C8B-B14F-4D97-AF65-F5344CB8AC3E}">
        <p14:creationId xmlns:p14="http://schemas.microsoft.com/office/powerpoint/2010/main" val="13857592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0" hangingPunct="0">
              <a:defRPr kumimoji="0" sz="1200"/>
            </a:lvl1pPr>
          </a:lstStyle>
          <a:p>
            <a:endParaRPr lang="en-US"/>
          </a:p>
        </p:txBody>
      </p:sp>
      <p:sp>
        <p:nvSpPr>
          <p:cNvPr id="2051" name="Rectangle 3"/>
          <p:cNvSpPr>
            <a:spLocks noGrp="1" noRot="1" noChangeAspect="1" noChangeArrowheads="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3" name="Rectangle 5"/>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eaLnBrk="0" hangingPunct="0">
              <a:defRPr kumimoji="0" sz="1200"/>
            </a:lvl1pPr>
          </a:lstStyle>
          <a:p>
            <a:endParaRPr lang="en-US"/>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eaLnBrk="0" hangingPunct="0">
              <a:defRPr kumimoji="0" sz="1200"/>
            </a:lvl1pPr>
          </a:lstStyle>
          <a:p>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eaLnBrk="0" hangingPunct="0">
              <a:defRPr kumimoji="0" sz="1200"/>
            </a:lvl1pPr>
          </a:lstStyle>
          <a:p>
            <a:fld id="{4144259C-0E2B-5640-AC75-20B9CE75767C}" type="slidenum">
              <a:rPr lang="en-US"/>
              <a:pPr/>
              <a:t>‹#›</a:t>
            </a:fld>
            <a:endParaRPr lang="en-US"/>
          </a:p>
        </p:txBody>
      </p:sp>
    </p:spTree>
    <p:extLst>
      <p:ext uri="{BB962C8B-B14F-4D97-AF65-F5344CB8AC3E}">
        <p14:creationId xmlns:p14="http://schemas.microsoft.com/office/powerpoint/2010/main" val="6163094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5C066C-0F54-3F4D-A3F4-9A81B29FC07C}" type="slidenum">
              <a:rPr lang="en-US"/>
              <a:pPr/>
              <a:t>1</a:t>
            </a:fld>
            <a:endParaRPr lang="en-US"/>
          </a:p>
        </p:txBody>
      </p:sp>
      <p:sp>
        <p:nvSpPr>
          <p:cNvPr id="46082"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46083" name="Rectangle 3"/>
          <p:cNvSpPr>
            <a:spLocks noGrp="1" noChangeArrowheads="1"/>
          </p:cNvSpPr>
          <p:nvPr>
            <p:ph type="body" idx="1"/>
          </p:nvPr>
        </p:nvSpPr>
        <p:spPr/>
        <p:txBody>
          <a:bodyPr/>
          <a:lstStyle/>
          <a:p>
            <a:r>
              <a:rPr lang="en-US" smtClean="0"/>
              <a:t>Organization </a:t>
            </a:r>
            <a:r>
              <a:rPr lang="en-US" dirty="0" smtClean="0"/>
              <a:t>exercise</a:t>
            </a:r>
            <a:endParaRPr lang="en-US" dirty="0"/>
          </a:p>
        </p:txBody>
      </p:sp>
    </p:spTree>
    <p:extLst>
      <p:ext uri="{BB962C8B-B14F-4D97-AF65-F5344CB8AC3E}">
        <p14:creationId xmlns:p14="http://schemas.microsoft.com/office/powerpoint/2010/main" val="235977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5C066C-0F54-3F4D-A3F4-9A81B29FC07C}" type="slidenum">
              <a:rPr lang="en-US"/>
              <a:pPr/>
              <a:t>2</a:t>
            </a:fld>
            <a:endParaRPr lang="en-US"/>
          </a:p>
        </p:txBody>
      </p:sp>
      <p:sp>
        <p:nvSpPr>
          <p:cNvPr id="46082"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46083" name="Rectangle 3"/>
          <p:cNvSpPr>
            <a:spLocks noGrp="1" noChangeArrowheads="1"/>
          </p:cNvSpPr>
          <p:nvPr>
            <p:ph type="body" idx="1"/>
          </p:nvPr>
        </p:nvSpPr>
        <p:spPr/>
        <p:txBody>
          <a:bodyPr/>
          <a:lstStyle/>
          <a:p>
            <a:r>
              <a:rPr lang="en-US" sz="1800" b="1" dirty="0" smtClean="0"/>
              <a:t>Background</a:t>
            </a:r>
            <a:r>
              <a:rPr lang="en-US" sz="1800" b="1" baseline="0" dirty="0" smtClean="0"/>
              <a:t> Information</a:t>
            </a:r>
          </a:p>
          <a:p>
            <a:endParaRPr lang="en-US" sz="1800" dirty="0" smtClean="0"/>
          </a:p>
          <a:p>
            <a:r>
              <a:rPr lang="en-US" sz="1800" dirty="0" smtClean="0"/>
              <a:t>There </a:t>
            </a:r>
            <a:r>
              <a:rPr lang="en-US" sz="1800" dirty="0"/>
              <a:t>is no mystery about managing time. Everyone has 24 hours each day and 168 hours each week to eat, sleep, work, relax, exercise, attend class, and study. </a:t>
            </a:r>
            <a:endParaRPr lang="en-US" sz="1800" dirty="0" smtClean="0"/>
          </a:p>
          <a:p>
            <a:endParaRPr lang="en-US" sz="1800" dirty="0" smtClean="0"/>
          </a:p>
          <a:p>
            <a:r>
              <a:rPr lang="en-US" sz="1800" dirty="0" smtClean="0"/>
              <a:t>There </a:t>
            </a:r>
            <a:r>
              <a:rPr lang="en-US" sz="1800" dirty="0"/>
              <a:t>is nothing magical about getting the most from these hours; it just takes planning.</a:t>
            </a:r>
          </a:p>
          <a:p>
            <a:endParaRPr lang="en-US" sz="1800" dirty="0"/>
          </a:p>
          <a:p>
            <a:r>
              <a:rPr lang="en-US" sz="1800" dirty="0" smtClean="0"/>
              <a:t>But </a:t>
            </a:r>
            <a:r>
              <a:rPr lang="en-US" sz="1800" dirty="0"/>
              <a:t>time management does require self-discipline and control until the behavioral changes are internalized and time management becomes an everyday habit. Plans and schedules for managing time are useless if one does not follow them</a:t>
            </a:r>
            <a:r>
              <a:rPr lang="en-US" sz="1800" dirty="0" smtClean="0"/>
              <a:t>.</a:t>
            </a:r>
          </a:p>
        </p:txBody>
      </p:sp>
    </p:spTree>
    <p:extLst>
      <p:ext uri="{BB962C8B-B14F-4D97-AF65-F5344CB8AC3E}">
        <p14:creationId xmlns:p14="http://schemas.microsoft.com/office/powerpoint/2010/main" val="3743614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EE802B-D7CC-9842-B540-24DF24FC6AD0}" type="slidenum">
              <a:rPr lang="en-US"/>
              <a:pPr/>
              <a:t>3</a:t>
            </a:fld>
            <a:endParaRPr lang="en-US"/>
          </a:p>
        </p:txBody>
      </p:sp>
      <p:sp>
        <p:nvSpPr>
          <p:cNvPr id="47106"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47107" name="Rectangle 3"/>
          <p:cNvSpPr>
            <a:spLocks noGrp="1" noChangeArrowheads="1"/>
          </p:cNvSpPr>
          <p:nvPr>
            <p:ph type="body" idx="1"/>
          </p:nvPr>
        </p:nvSpPr>
        <p:spPr/>
        <p:txBody>
          <a:bodyPr/>
          <a:lstStyle/>
          <a:p>
            <a:r>
              <a:rPr lang="en-US" dirty="0" smtClean="0"/>
              <a:t>Effective </a:t>
            </a:r>
            <a:r>
              <a:rPr lang="en-US" dirty="0"/>
              <a:t>time management necessitates a sense of balance. </a:t>
            </a:r>
            <a:endParaRPr lang="en-US" dirty="0" smtClean="0"/>
          </a:p>
          <a:p>
            <a:endParaRPr lang="en-US" dirty="0" smtClean="0"/>
          </a:p>
          <a:p>
            <a:r>
              <a:rPr lang="en-US" dirty="0" smtClean="0"/>
              <a:t>Either </a:t>
            </a:r>
            <a:r>
              <a:rPr lang="en-US" dirty="0"/>
              <a:t>extreme along the time management skills continuum can be problematic</a:t>
            </a:r>
            <a:r>
              <a:rPr lang="en-US" dirty="0" smtClean="0"/>
              <a:t>.</a:t>
            </a:r>
          </a:p>
          <a:p>
            <a:endParaRPr lang="en-US" dirty="0" smtClean="0"/>
          </a:p>
          <a:p>
            <a:r>
              <a:rPr lang="en-US" dirty="0" smtClean="0"/>
              <a:t>On </a:t>
            </a:r>
            <a:r>
              <a:rPr lang="en-US" dirty="0"/>
              <a:t>one hand, perfect time management skills do not make one a perfect student</a:t>
            </a:r>
            <a:r>
              <a:rPr lang="en-US" dirty="0" smtClean="0"/>
              <a:t>.</a:t>
            </a:r>
          </a:p>
          <a:p>
            <a:endParaRPr lang="en-US" dirty="0" smtClean="0"/>
          </a:p>
          <a:p>
            <a:r>
              <a:rPr lang="en-US" dirty="0" smtClean="0"/>
              <a:t>It </a:t>
            </a:r>
            <a:r>
              <a:rPr lang="en-US" dirty="0"/>
              <a:t>is possible to excess about time, such that one is so wrapped up in the minutiae of details that meaningful tasks are not accomplished. </a:t>
            </a:r>
            <a:endParaRPr lang="en-US" dirty="0" smtClean="0"/>
          </a:p>
          <a:p>
            <a:endParaRPr lang="en-US" dirty="0" smtClean="0"/>
          </a:p>
          <a:p>
            <a:r>
              <a:rPr lang="en-US" dirty="0" smtClean="0"/>
              <a:t>On </a:t>
            </a:r>
            <a:r>
              <a:rPr lang="en-US" dirty="0"/>
              <a:t>the other hand, poor time management skills do not make one a stooge. Some brilliant people habitually are "a day late and a dollar short."</a:t>
            </a:r>
          </a:p>
        </p:txBody>
      </p:sp>
    </p:spTree>
    <p:extLst>
      <p:ext uri="{BB962C8B-B14F-4D97-AF65-F5344CB8AC3E}">
        <p14:creationId xmlns:p14="http://schemas.microsoft.com/office/powerpoint/2010/main" val="3414553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C8B204-2896-5A41-828D-D82350DDA876}" type="slidenum">
              <a:rPr lang="en-US"/>
              <a:pPr/>
              <a:t>4</a:t>
            </a:fld>
            <a:endParaRPr lang="en-US"/>
          </a:p>
        </p:txBody>
      </p:sp>
      <p:sp>
        <p:nvSpPr>
          <p:cNvPr id="48130"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48131" name="Rectangle 3"/>
          <p:cNvSpPr>
            <a:spLocks noGrp="1" noChangeArrowheads="1"/>
          </p:cNvSpPr>
          <p:nvPr>
            <p:ph type="body" idx="1"/>
          </p:nvPr>
        </p:nvSpPr>
        <p:spPr/>
        <p:txBody>
          <a:bodyPr/>
          <a:lstStyle/>
          <a:p>
            <a:r>
              <a:rPr lang="en-US" dirty="0" smtClean="0"/>
              <a:t>Then </a:t>
            </a:r>
            <a:r>
              <a:rPr lang="en-US" dirty="0"/>
              <a:t>why bother with time management? </a:t>
            </a:r>
            <a:endParaRPr lang="en-US" dirty="0" smtClean="0"/>
          </a:p>
          <a:p>
            <a:endParaRPr lang="en-US" dirty="0" smtClean="0"/>
          </a:p>
          <a:p>
            <a:r>
              <a:rPr lang="en-US" dirty="0" smtClean="0"/>
              <a:t>The </a:t>
            </a:r>
            <a:r>
              <a:rPr lang="en-US" dirty="0"/>
              <a:t>main reason for managing time is to provide structure to one's life and, in turn, piece of mind. </a:t>
            </a:r>
            <a:endParaRPr lang="en-US" dirty="0" smtClean="0"/>
          </a:p>
          <a:p>
            <a:endParaRPr lang="en-US" dirty="0" smtClean="0"/>
          </a:p>
          <a:p>
            <a:r>
              <a:rPr lang="en-US" dirty="0" smtClean="0"/>
              <a:t>Managing </a:t>
            </a:r>
            <a:r>
              <a:rPr lang="en-US" dirty="0"/>
              <a:t>time is just something one does for one's own psyche, to make one's days easier.</a:t>
            </a:r>
          </a:p>
        </p:txBody>
      </p:sp>
    </p:spTree>
    <p:extLst>
      <p:ext uri="{BB962C8B-B14F-4D97-AF65-F5344CB8AC3E}">
        <p14:creationId xmlns:p14="http://schemas.microsoft.com/office/powerpoint/2010/main" val="1081976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5C066C-0F54-3F4D-A3F4-9A81B29FC07C}" type="slidenum">
              <a:rPr lang="en-US"/>
              <a:pPr/>
              <a:t>5</a:t>
            </a:fld>
            <a:endParaRPr lang="en-US"/>
          </a:p>
        </p:txBody>
      </p:sp>
      <p:sp>
        <p:nvSpPr>
          <p:cNvPr id="46082"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46083"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smtClean="0">
                <a:solidFill>
                  <a:schemeClr val="tx1"/>
                </a:solidFill>
                <a:effectLst/>
                <a:latin typeface="Times New Roman" charset="0"/>
                <a:ea typeface="ＭＳ Ｐゴシック" charset="0"/>
                <a:cs typeface="+mn-cs"/>
              </a:rPr>
              <a:t>Cover background information: </a:t>
            </a:r>
            <a:r>
              <a:rPr kumimoji="1" lang="en-US" sz="1200" i="1" kern="1200" dirty="0" smtClean="0">
                <a:solidFill>
                  <a:schemeClr val="tx1"/>
                </a:solidFill>
                <a:effectLst/>
                <a:latin typeface="Times New Roman" charset="0"/>
                <a:ea typeface="ＭＳ Ｐゴシック" charset="0"/>
                <a:cs typeface="+mn-cs"/>
              </a:rPr>
              <a:t>(credit to Center for Advancement of Learning, Learning Strategies Database, Muskingum College, 1988)</a:t>
            </a:r>
            <a:endParaRPr kumimoji="1" lang="en-US" sz="1200" kern="1200" dirty="0" smtClean="0">
              <a:solidFill>
                <a:schemeClr val="tx1"/>
              </a:solidFill>
              <a:effectLst/>
              <a:latin typeface="Times New Roman" charset="0"/>
              <a:ea typeface="ＭＳ Ｐゴシック" charset="0"/>
              <a:cs typeface="+mn-cs"/>
            </a:endParaRPr>
          </a:p>
          <a:p>
            <a:endParaRPr lang="en-US" sz="1800" dirty="0"/>
          </a:p>
        </p:txBody>
      </p:sp>
    </p:spTree>
    <p:extLst>
      <p:ext uri="{BB962C8B-B14F-4D97-AF65-F5344CB8AC3E}">
        <p14:creationId xmlns:p14="http://schemas.microsoft.com/office/powerpoint/2010/main" val="1158406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2267CC-5964-3345-A274-06D79FC5A2C5}" type="slidenum">
              <a:rPr lang="en-US"/>
              <a:pPr/>
              <a:t>6</a:t>
            </a:fld>
            <a:endParaRPr lang="en-US"/>
          </a:p>
        </p:txBody>
      </p:sp>
      <p:sp>
        <p:nvSpPr>
          <p:cNvPr id="49154"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49155" name="Rectangle 3"/>
          <p:cNvSpPr>
            <a:spLocks noGrp="1" noChangeArrowheads="1"/>
          </p:cNvSpPr>
          <p:nvPr>
            <p:ph type="body" idx="1"/>
          </p:nvPr>
        </p:nvSpPr>
        <p:spPr/>
        <p:txBody>
          <a:bodyPr/>
          <a:lstStyle/>
          <a:p>
            <a:pPr marL="0" marR="0" indent="0" algn="just"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charset="0"/>
              </a:rPr>
              <a:t>To begin managing your time you first need a clearer idea of how you now use your time. </a:t>
            </a:r>
          </a:p>
          <a:p>
            <a:pPr marL="0" marR="0" indent="0" algn="just" defTabSz="914400" rtl="0" eaLnBrk="0" fontAlgn="base" latinLnBrk="0" hangingPunct="0">
              <a:lnSpc>
                <a:spcPct val="100000"/>
              </a:lnSpc>
              <a:spcBef>
                <a:spcPct val="30000"/>
              </a:spcBef>
              <a:spcAft>
                <a:spcPct val="0"/>
              </a:spcAft>
              <a:buClrTx/>
              <a:buSzTx/>
              <a:buFontTx/>
              <a:buNone/>
              <a:tabLst/>
              <a:defRPr/>
            </a:pPr>
            <a:endParaRPr lang="en-US" sz="1200" dirty="0" smtClean="0">
              <a:latin typeface="Times" charset="0"/>
            </a:endParaRPr>
          </a:p>
          <a:p>
            <a:pPr marL="0" marR="0" indent="0" algn="just"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charset="0"/>
              </a:rPr>
              <a:t>The Personal Time Survey will help you to estimate how much time you currently spend in typical activities. </a:t>
            </a:r>
          </a:p>
          <a:p>
            <a:pPr marL="0" marR="0" indent="0" algn="just" defTabSz="914400" rtl="0" eaLnBrk="0" fontAlgn="base" latinLnBrk="0" hangingPunct="0">
              <a:lnSpc>
                <a:spcPct val="100000"/>
              </a:lnSpc>
              <a:spcBef>
                <a:spcPct val="30000"/>
              </a:spcBef>
              <a:spcAft>
                <a:spcPct val="0"/>
              </a:spcAft>
              <a:buClrTx/>
              <a:buSzTx/>
              <a:buFontTx/>
              <a:buNone/>
              <a:tabLst/>
              <a:defRPr/>
            </a:pPr>
            <a:endParaRPr lang="en-US" sz="1200" dirty="0" smtClean="0">
              <a:latin typeface="Times" charset="0"/>
            </a:endParaRPr>
          </a:p>
          <a:p>
            <a:pPr marL="0" marR="0" indent="0" algn="just"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charset="0"/>
              </a:rPr>
              <a:t>To get a more accurate estimate, you might keep track of how you spend your time for a week. This will help you get a better idea of how much time you need to prepare for each subject. It will also help you identify your time wasters. </a:t>
            </a:r>
          </a:p>
          <a:p>
            <a:pPr marL="0" marR="0" indent="0" algn="just" defTabSz="914400" rtl="0" eaLnBrk="0" fontAlgn="base" latinLnBrk="0" hangingPunct="0">
              <a:lnSpc>
                <a:spcPct val="100000"/>
              </a:lnSpc>
              <a:spcBef>
                <a:spcPct val="30000"/>
              </a:spcBef>
              <a:spcAft>
                <a:spcPct val="0"/>
              </a:spcAft>
              <a:buClrTx/>
              <a:buSzTx/>
              <a:buFontTx/>
              <a:buNone/>
              <a:tabLst/>
              <a:defRPr/>
            </a:pPr>
            <a:endParaRPr lang="en-US" sz="1200" dirty="0" smtClean="0">
              <a:latin typeface="Times" charset="0"/>
            </a:endParaRPr>
          </a:p>
          <a:p>
            <a:pPr marL="0" marR="0" indent="0" algn="just"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charset="0"/>
              </a:rPr>
              <a:t>But for now complete the Personal Time Survey to get an estimate.</a:t>
            </a:r>
            <a:endParaRPr lang="en-US" sz="1200" dirty="0" smtClean="0"/>
          </a:p>
          <a:p>
            <a:pPr algn="just"/>
            <a:endParaRPr lang="en-US" b="1" dirty="0" smtClean="0"/>
          </a:p>
          <a:p>
            <a:pPr algn="just"/>
            <a:r>
              <a:rPr lang="en-US" b="1" dirty="0" smtClean="0"/>
              <a:t>Handout</a:t>
            </a:r>
            <a:r>
              <a:rPr lang="en-US" dirty="0" smtClean="0"/>
              <a:t> </a:t>
            </a:r>
            <a:r>
              <a:rPr lang="ja-JP" altLang="en-US" dirty="0">
                <a:latin typeface="Arial"/>
              </a:rPr>
              <a:t>“</a:t>
            </a:r>
            <a:r>
              <a:rPr lang="en-US" dirty="0"/>
              <a:t>A Personal Time Survey</a:t>
            </a:r>
            <a:r>
              <a:rPr lang="ja-JP" altLang="en-US" dirty="0">
                <a:latin typeface="Arial"/>
              </a:rPr>
              <a:t>”</a:t>
            </a:r>
            <a:r>
              <a:rPr lang="en-US" dirty="0"/>
              <a:t> and give students </a:t>
            </a:r>
            <a:r>
              <a:rPr lang="en-US" dirty="0" smtClean="0"/>
              <a:t>7 minutes </a:t>
            </a:r>
            <a:r>
              <a:rPr lang="en-US" dirty="0"/>
              <a:t>to complete it…</a:t>
            </a:r>
          </a:p>
          <a:p>
            <a:r>
              <a:rPr lang="en-US" dirty="0"/>
              <a:t>	</a:t>
            </a:r>
          </a:p>
        </p:txBody>
      </p:sp>
    </p:spTree>
    <p:extLst>
      <p:ext uri="{BB962C8B-B14F-4D97-AF65-F5344CB8AC3E}">
        <p14:creationId xmlns:p14="http://schemas.microsoft.com/office/powerpoint/2010/main" val="1890155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F9E295-13F3-0B4D-9682-7C29021D6D32}" type="slidenum">
              <a:rPr lang="en-US"/>
              <a:pPr/>
              <a:t>7</a:t>
            </a:fld>
            <a:endParaRPr lang="en-US"/>
          </a:p>
        </p:txBody>
      </p:sp>
      <p:sp>
        <p:nvSpPr>
          <p:cNvPr id="50178"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50179"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charset="0"/>
              </a:rPr>
              <a:t>The following survey shows the amount of time you spend on various activities. When taking the survey, estimate the amount of time spent on each item. Once you have this amount, multiply it by seven. This will give you the total time spent on the activity in one week. After each item's weekly time has been calculated, add all these times for the grand total. Subtract this from 168, the total possible hours per week. Here We Go.</a:t>
            </a:r>
            <a:endParaRPr lang="en-US" dirty="0" smtClean="0"/>
          </a:p>
          <a:p>
            <a:endParaRPr lang="en-US" dirty="0" smtClean="0"/>
          </a:p>
          <a:p>
            <a:r>
              <a:rPr lang="en-US" dirty="0" smtClean="0"/>
              <a:t>Follow</a:t>
            </a:r>
            <a:r>
              <a:rPr lang="en-US" dirty="0"/>
              <a:t>-up question: How many of you were surprised with your results? (allow several to share)</a:t>
            </a:r>
          </a:p>
          <a:p>
            <a:endParaRPr lang="en-US" dirty="0"/>
          </a:p>
        </p:txBody>
      </p:sp>
    </p:spTree>
    <p:extLst>
      <p:ext uri="{BB962C8B-B14F-4D97-AF65-F5344CB8AC3E}">
        <p14:creationId xmlns:p14="http://schemas.microsoft.com/office/powerpoint/2010/main" val="82035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C348A2-CC1D-D144-8B7C-18383DB75158}" type="slidenum">
              <a:rPr lang="en-US"/>
              <a:pPr/>
              <a:t>8</a:t>
            </a:fld>
            <a:endParaRPr lang="en-US"/>
          </a:p>
        </p:txBody>
      </p:sp>
      <p:sp>
        <p:nvSpPr>
          <p:cNvPr id="51202"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51203" name="Rectangle 3"/>
          <p:cNvSpPr>
            <a:spLocks noGrp="1" noChangeArrowheads="1"/>
          </p:cNvSpPr>
          <p:nvPr>
            <p:ph type="body" idx="1"/>
          </p:nvPr>
        </p:nvSpPr>
        <p:spPr/>
        <p:txBody>
          <a:bodyPr/>
          <a:lstStyle/>
          <a:p>
            <a:pPr algn="just"/>
            <a:endParaRPr lang="en-US" b="1" dirty="0" smtClean="0"/>
          </a:p>
          <a:p>
            <a:pPr algn="just"/>
            <a:r>
              <a:rPr lang="en-US" b="1" dirty="0" smtClean="0"/>
              <a:t>Marker Race</a:t>
            </a:r>
          </a:p>
          <a:p>
            <a:pPr algn="just"/>
            <a:endParaRPr lang="en-US" b="1" dirty="0" smtClean="0"/>
          </a:p>
          <a:p>
            <a:pPr algn="just"/>
            <a:r>
              <a:rPr lang="en-US" b="1" dirty="0" smtClean="0"/>
              <a:t>2 teams – list </a:t>
            </a:r>
            <a:r>
              <a:rPr lang="en-US" dirty="0" smtClean="0"/>
              <a:t>(give </a:t>
            </a:r>
            <a:r>
              <a:rPr lang="en-US" dirty="0"/>
              <a:t>ways in which they can save time and ways in which they waste time </a:t>
            </a:r>
            <a:endParaRPr lang="en-US" dirty="0" smtClean="0"/>
          </a:p>
          <a:p>
            <a:pPr algn="just"/>
            <a:endParaRPr lang="en-US" dirty="0" smtClean="0"/>
          </a:p>
          <a:p>
            <a:pPr algn="just"/>
            <a:r>
              <a:rPr lang="en-US" dirty="0" smtClean="0"/>
              <a:t>Team Sharing – check off from chart</a:t>
            </a:r>
            <a:r>
              <a:rPr lang="en-US" baseline="0" dirty="0" smtClean="0"/>
              <a:t> paper (don’t repeat an idea already shared)</a:t>
            </a:r>
          </a:p>
          <a:p>
            <a:pPr algn="just"/>
            <a:endParaRPr lang="en-US" baseline="0" dirty="0" smtClean="0"/>
          </a:p>
          <a:p>
            <a:pPr algn="just"/>
            <a:r>
              <a:rPr lang="en-US" baseline="0" dirty="0" smtClean="0"/>
              <a:t>NEXT SLIDE – REVIEW SOME OF OUR IDEAS….</a:t>
            </a:r>
            <a:endParaRPr lang="en-US" dirty="0"/>
          </a:p>
        </p:txBody>
      </p:sp>
    </p:spTree>
    <p:extLst>
      <p:ext uri="{BB962C8B-B14F-4D97-AF65-F5344CB8AC3E}">
        <p14:creationId xmlns:p14="http://schemas.microsoft.com/office/powerpoint/2010/main" val="4270802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7185E8-1823-FA41-99EC-28D5779A9075}" type="slidenum">
              <a:rPr lang="en-US"/>
              <a:pPr/>
              <a:t>9</a:t>
            </a:fld>
            <a:endParaRPr lang="en-US"/>
          </a:p>
        </p:txBody>
      </p:sp>
      <p:sp>
        <p:nvSpPr>
          <p:cNvPr id="52226"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52227" name="Rectangle 3"/>
          <p:cNvSpPr>
            <a:spLocks noGrp="1" noChangeArrowheads="1"/>
          </p:cNvSpPr>
          <p:nvPr>
            <p:ph type="body" idx="1"/>
          </p:nvPr>
        </p:nvSpPr>
        <p:spPr/>
        <p:txBody>
          <a:bodyPr/>
          <a:lstStyle/>
          <a:p>
            <a:pPr marL="285750" indent="-285750">
              <a:buFont typeface="Arial"/>
              <a:buChar char="•"/>
            </a:pPr>
            <a:endParaRPr lang="en-US" sz="1200" dirty="0" smtClean="0"/>
          </a:p>
          <a:p>
            <a:pPr marL="285750" indent="-285750">
              <a:buFont typeface="Arial"/>
              <a:buChar char="•"/>
            </a:pPr>
            <a:r>
              <a:rPr lang="en-US" sz="1200" dirty="0" smtClean="0"/>
              <a:t>Through procrastination (Don't put off for tomorrow what you can do today!)</a:t>
            </a:r>
          </a:p>
          <a:p>
            <a:pPr marL="285750" indent="-285750">
              <a:buFont typeface="Arial"/>
              <a:buChar char="•"/>
            </a:pPr>
            <a:r>
              <a:rPr lang="en-US" sz="1200" dirty="0" smtClean="0"/>
              <a:t>Doing things half way</a:t>
            </a:r>
          </a:p>
          <a:p>
            <a:pPr marL="285750" indent="-285750">
              <a:buFont typeface="Arial"/>
              <a:buChar char="•"/>
            </a:pPr>
            <a:r>
              <a:rPr lang="en-US" sz="1200" dirty="0" smtClean="0"/>
              <a:t>Doing things that you shouldn't be doing at all – there is no need</a:t>
            </a:r>
          </a:p>
          <a:p>
            <a:pPr marL="285750" indent="-285750">
              <a:buFont typeface="Arial"/>
              <a:buChar char="•"/>
            </a:pPr>
            <a:r>
              <a:rPr lang="en-US" sz="1200" dirty="0" smtClean="0"/>
              <a:t>Unexpected visitors – friends just drop by</a:t>
            </a:r>
          </a:p>
          <a:p>
            <a:pPr marL="285750" indent="-285750">
              <a:buFont typeface="Arial"/>
              <a:buChar char="•"/>
            </a:pPr>
            <a:r>
              <a:rPr lang="en-US" sz="1200" dirty="0" smtClean="0"/>
              <a:t>Lack of priorities and deadlines - </a:t>
            </a:r>
          </a:p>
          <a:p>
            <a:pPr marL="285750" indent="-285750">
              <a:buFont typeface="Arial"/>
              <a:buChar char="•"/>
            </a:pPr>
            <a:r>
              <a:rPr lang="en-US" sz="1200" dirty="0" smtClean="0"/>
              <a:t>Personal disorganization</a:t>
            </a:r>
          </a:p>
          <a:p>
            <a:pPr marL="285750" indent="-285750">
              <a:buFont typeface="Arial"/>
              <a:buChar char="•"/>
            </a:pPr>
            <a:r>
              <a:rPr lang="en-US" sz="1200" dirty="0" smtClean="0"/>
              <a:t>Attempting to do too much at one time – break it down into smaller tasks</a:t>
            </a:r>
            <a:r>
              <a:rPr lang="en-US" sz="1200" baseline="0" dirty="0" smtClean="0"/>
              <a:t> / steps with multiple deadlines</a:t>
            </a:r>
            <a:endParaRPr lang="en-US" sz="1200" dirty="0" smtClean="0"/>
          </a:p>
          <a:p>
            <a:endParaRPr lang="en-US" dirty="0"/>
          </a:p>
        </p:txBody>
      </p:sp>
    </p:spTree>
    <p:extLst>
      <p:ext uri="{BB962C8B-B14F-4D97-AF65-F5344CB8AC3E}">
        <p14:creationId xmlns:p14="http://schemas.microsoft.com/office/powerpoint/2010/main" val="244196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7185E8-1823-FA41-99EC-28D5779A9075}" type="slidenum">
              <a:rPr lang="en-US"/>
              <a:pPr/>
              <a:t>10</a:t>
            </a:fld>
            <a:endParaRPr lang="en-US"/>
          </a:p>
        </p:txBody>
      </p:sp>
      <p:sp>
        <p:nvSpPr>
          <p:cNvPr id="52226"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52227" name="Rectangle 3"/>
          <p:cNvSpPr>
            <a:spLocks noGrp="1" noChangeArrowheads="1"/>
          </p:cNvSpPr>
          <p:nvPr>
            <p:ph type="body" idx="1"/>
          </p:nvPr>
        </p:nvSpPr>
        <p:spPr/>
        <p:txBody>
          <a:bodyPr/>
          <a:lstStyle/>
          <a:p>
            <a:pPr marL="285750" indent="-285750">
              <a:buFont typeface="Arial"/>
              <a:buChar char="•"/>
            </a:pPr>
            <a:endParaRPr lang="en-US" sz="1200" dirty="0" smtClean="0"/>
          </a:p>
          <a:p>
            <a:pPr marL="285750" indent="-285750">
              <a:buFont typeface="Arial"/>
              <a:buChar char="•"/>
            </a:pPr>
            <a:r>
              <a:rPr lang="en-US" sz="1200" dirty="0" smtClean="0"/>
              <a:t>Have all the materials you need to get the assignment done in once place at home</a:t>
            </a:r>
          </a:p>
          <a:p>
            <a:pPr marL="285750" indent="-285750">
              <a:buFont typeface="Arial"/>
              <a:buChar char="•"/>
            </a:pPr>
            <a:r>
              <a:rPr lang="en-US" sz="1200" dirty="0" smtClean="0"/>
              <a:t>Make a list each morning of "things to do;" Prioritize items according to importance</a:t>
            </a:r>
          </a:p>
          <a:p>
            <a:pPr marL="285750" indent="-285750">
              <a:buFont typeface="Arial"/>
              <a:buChar char="•"/>
            </a:pPr>
            <a:r>
              <a:rPr lang="en-US" sz="1200" dirty="0" smtClean="0"/>
              <a:t>Keep and use a daily agenda/calendar</a:t>
            </a:r>
          </a:p>
          <a:p>
            <a:pPr marL="285750" indent="-285750">
              <a:buFont typeface="Arial"/>
              <a:buChar char="•"/>
            </a:pPr>
            <a:r>
              <a:rPr lang="en-US" sz="1200" dirty="0" smtClean="0"/>
              <a:t>Have a place for everything; Have everything in its place when it is not being used</a:t>
            </a:r>
          </a:p>
          <a:p>
            <a:pPr marL="285750" indent="-285750">
              <a:buFont typeface="Arial"/>
              <a:buChar char="•"/>
            </a:pPr>
            <a:r>
              <a:rPr lang="en-US" sz="1200" dirty="0" smtClean="0"/>
              <a:t>Keep a list of goals and objectives</a:t>
            </a:r>
          </a:p>
          <a:p>
            <a:pPr marL="285750" indent="-285750">
              <a:buFont typeface="Arial"/>
              <a:buChar char="•"/>
            </a:pPr>
            <a:r>
              <a:rPr lang="en-US" sz="1200" dirty="0" smtClean="0"/>
              <a:t>Do what you need to do now, get started immediately</a:t>
            </a:r>
          </a:p>
          <a:p>
            <a:pPr marL="285750" indent="-285750">
              <a:buFont typeface="Arial"/>
              <a:buChar char="•"/>
            </a:pPr>
            <a:r>
              <a:rPr lang="en-US" sz="1200" dirty="0" smtClean="0"/>
              <a:t>Know where your time goes</a:t>
            </a:r>
          </a:p>
          <a:p>
            <a:pPr marL="285750" indent="-285750">
              <a:buFont typeface="Arial"/>
              <a:buChar char="•"/>
            </a:pPr>
            <a:r>
              <a:rPr lang="en-US" sz="1200" dirty="0" smtClean="0"/>
              <a:t>Stop working on assignments when they become unproductive; take a break; go back to work as soon as possible</a:t>
            </a:r>
          </a:p>
          <a:p>
            <a:pPr marL="285750" indent="-285750">
              <a:buFont typeface="Arial"/>
              <a:buChar char="•"/>
            </a:pPr>
            <a:r>
              <a:rPr lang="en-US" sz="1200" dirty="0" smtClean="0"/>
              <a:t>Rise early and go to bed early - Rest is important!</a:t>
            </a:r>
          </a:p>
        </p:txBody>
      </p:sp>
    </p:spTree>
    <p:extLst>
      <p:ext uri="{BB962C8B-B14F-4D97-AF65-F5344CB8AC3E}">
        <p14:creationId xmlns:p14="http://schemas.microsoft.com/office/powerpoint/2010/main" val="2711790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4E5BED-DC92-F64E-91C8-D49E8D93A0AC}" type="slidenum">
              <a:rPr lang="en-US"/>
              <a:pPr/>
              <a:t>11</a:t>
            </a:fld>
            <a:endParaRPr lang="en-US"/>
          </a:p>
        </p:txBody>
      </p:sp>
      <p:sp>
        <p:nvSpPr>
          <p:cNvPr id="53250"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53251" name="Rectangle 3"/>
          <p:cNvSpPr>
            <a:spLocks noGrp="1" noChangeArrowheads="1"/>
          </p:cNvSpPr>
          <p:nvPr>
            <p:ph type="body" idx="1"/>
          </p:nvPr>
        </p:nvSpPr>
        <p:spPr/>
        <p:txBody>
          <a:bodyPr/>
          <a:lstStyle/>
          <a:p>
            <a:r>
              <a:rPr lang="en-US" sz="1200" dirty="0" smtClean="0"/>
              <a:t>There are a </a:t>
            </a:r>
            <a:r>
              <a:rPr lang="en-US" sz="1200" b="1" dirty="0" smtClean="0"/>
              <a:t>variety</a:t>
            </a:r>
            <a:r>
              <a:rPr lang="en-US" sz="1200" dirty="0" smtClean="0"/>
              <a:t> of time schedules that can fit your personality. These include engagement books, a piece of poster board tacked to a wall, or 3 x 5 cards. </a:t>
            </a:r>
          </a:p>
          <a:p>
            <a:endParaRPr lang="en-US" sz="1200" dirty="0" smtClean="0"/>
          </a:p>
          <a:p>
            <a:r>
              <a:rPr lang="en-US" sz="1200" dirty="0" smtClean="0"/>
              <a:t>Once you decide upon the style, the next step is </a:t>
            </a:r>
            <a:r>
              <a:rPr lang="en-US" sz="1200" b="1" dirty="0" smtClean="0"/>
              <a:t>construction</a:t>
            </a:r>
            <a:r>
              <a:rPr lang="en-US" sz="1200" dirty="0" smtClean="0"/>
              <a:t>. It is best to allow spaces for each hour, half-hours for a busy schedule. </a:t>
            </a:r>
          </a:p>
          <a:p>
            <a:endParaRPr lang="en-US" sz="1200" dirty="0" smtClean="0"/>
          </a:p>
          <a:p>
            <a:r>
              <a:rPr lang="en-US" sz="1200" dirty="0" smtClean="0"/>
              <a:t>First, put down all of the </a:t>
            </a:r>
            <a:r>
              <a:rPr lang="en-US" sz="1200" b="1" dirty="0" smtClean="0"/>
              <a:t>necessities</a:t>
            </a:r>
            <a:r>
              <a:rPr lang="en-US" sz="1200" dirty="0" smtClean="0"/>
              <a:t>; classes, work, meals, etc.</a:t>
            </a:r>
          </a:p>
          <a:p>
            <a:endParaRPr lang="en-US" sz="1200" dirty="0" smtClean="0"/>
          </a:p>
          <a:p>
            <a:r>
              <a:rPr lang="en-US" sz="1200" dirty="0" smtClean="0"/>
              <a:t>Now block in your st</a:t>
            </a:r>
            <a:r>
              <a:rPr lang="en-US" sz="1200" b="1" dirty="0" smtClean="0"/>
              <a:t>udy time </a:t>
            </a:r>
            <a:r>
              <a:rPr lang="en-US" sz="1200" dirty="0" smtClean="0"/>
              <a:t>(remember the study time formula presented earlier). Schedule it for a time when you are energized.</a:t>
            </a:r>
          </a:p>
          <a:p>
            <a:endParaRPr lang="en-US" sz="1200" dirty="0" smtClean="0"/>
          </a:p>
          <a:p>
            <a:r>
              <a:rPr lang="en-US" sz="1200" dirty="0" smtClean="0"/>
              <a:t>Also, it's best to review class notes soon after class. Make sure to schedule in </a:t>
            </a:r>
            <a:r>
              <a:rPr lang="en-US" sz="1200" b="1" dirty="0" smtClean="0"/>
              <a:t>study breaks</a:t>
            </a:r>
            <a:r>
              <a:rPr lang="en-US" sz="1200" dirty="0" smtClean="0"/>
              <a:t>, about 10 minutes each hour. </a:t>
            </a:r>
          </a:p>
          <a:p>
            <a:endParaRPr lang="en-US" sz="1200" dirty="0" smtClean="0"/>
          </a:p>
          <a:p>
            <a:r>
              <a:rPr lang="en-US" sz="1200" dirty="0" smtClean="0"/>
              <a:t>Be realistic on how many </a:t>
            </a:r>
            <a:r>
              <a:rPr lang="en-US" sz="1200" b="1" dirty="0" smtClean="0"/>
              <a:t>courses</a:t>
            </a:r>
            <a:r>
              <a:rPr lang="en-US" sz="1200" dirty="0" smtClean="0"/>
              <a:t> to take. To succeed in your courses you need to have the time to study. If you find you don't have time to study and you're not socializing to an extreme, you might want to consider lightening your load (change level of course work, etc.)</a:t>
            </a:r>
            <a:endParaRPr lang="en-US" sz="1200" dirty="0"/>
          </a:p>
        </p:txBody>
      </p:sp>
    </p:spTree>
    <p:extLst>
      <p:ext uri="{BB962C8B-B14F-4D97-AF65-F5344CB8AC3E}">
        <p14:creationId xmlns:p14="http://schemas.microsoft.com/office/powerpoint/2010/main" val="1845885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D9FD17-1E7E-6848-BD4C-D3F18B21B39A}" type="slidenum">
              <a:rPr lang="en-US"/>
              <a:pPr/>
              <a:t>12</a:t>
            </a:fld>
            <a:endParaRPr lang="en-US"/>
          </a:p>
        </p:txBody>
      </p:sp>
      <p:sp>
        <p:nvSpPr>
          <p:cNvPr id="54274"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54275"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dirty="0" smtClean="0"/>
              <a:t>(students read – something under</a:t>
            </a:r>
            <a:r>
              <a:rPr lang="en-US" sz="1200" b="1" baseline="0" dirty="0" smtClean="0"/>
              <a:t> the chair to select the 4 students</a:t>
            </a:r>
            <a:r>
              <a:rPr lang="en-US" sz="1200" b="1"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dirty="0" smtClean="0"/>
              <a:t>Don't be a perfectionist</a:t>
            </a:r>
            <a:endParaRPr lang="en-US" sz="1200" dirty="0" smtClean="0"/>
          </a:p>
          <a:p>
            <a:pPr algn="l"/>
            <a:r>
              <a:rPr lang="en-US" sz="1200" dirty="0" smtClean="0"/>
              <a:t>Trying to be a perfect person sets you up for defeat. Nobody can be perfect. Difficult tasks usually result in avoidance and procrastination. You need to set achievable goals, but they should also be challenging. There will always be people both weaker and stronger than you are.</a:t>
            </a:r>
          </a:p>
          <a:p>
            <a:pPr algn="l"/>
            <a:endParaRPr lang="en-US" sz="1200" dirty="0" smtClean="0"/>
          </a:p>
          <a:p>
            <a:pPr algn="l"/>
            <a:r>
              <a:rPr lang="en-US" b="1" dirty="0" smtClean="0"/>
              <a:t>Learn to say no</a:t>
            </a:r>
            <a:endParaRPr lang="en-US" sz="1200" b="1" dirty="0" smtClean="0"/>
          </a:p>
          <a:p>
            <a:pPr algn="l"/>
            <a:r>
              <a:rPr lang="en-US" sz="1200" dirty="0" smtClean="0"/>
              <a:t>For example, friend of yours would like you to see a movie with him tonight You made social plans for tomorrow with your friends and tonight you were going to study and clean your room a little. You really are not interested. You want to say no, but you hate turning people down. Politely saying no should become a habit. Saying no frees up time for the things that are most important.</a:t>
            </a:r>
          </a:p>
          <a:p>
            <a:pPr algn="l"/>
            <a:endParaRPr lang="en-US" sz="1200" dirty="0" smtClean="0"/>
          </a:p>
          <a:p>
            <a:pPr algn="l"/>
            <a:r>
              <a:rPr lang="en-US" b="1" dirty="0" smtClean="0"/>
              <a:t>Learn to Prioritize</a:t>
            </a:r>
            <a:endParaRPr lang="en-US" sz="1200" b="1" dirty="0" smtClean="0"/>
          </a:p>
          <a:p>
            <a:pPr algn="l"/>
            <a:r>
              <a:rPr lang="en-US" sz="1200" dirty="0" smtClean="0"/>
              <a:t>Prioritizing your responsibilities and engagements is very important. Some people do not know how to prioritize and become procrastinators – they put things off. A "to do list" places items in order of importance. One method is the ABC list -  This list is divided into three sections; a, b, or c. The items placed in the A section are those needed to be done that day. The items placed in the B section need completion within the week. The C section items are those things that need to be done within the month. As the B, C items become more pertinent they are bumped up to the A or B list. Try it or come up with your own method but do it.</a:t>
            </a:r>
          </a:p>
          <a:p>
            <a:pPr algn="l"/>
            <a:endParaRPr lang="en-U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Combine several activities</a:t>
            </a:r>
            <a:endParaRPr lang="en-US" sz="1050"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Another suggestion is to combine several activities into one time spot. While riding to school, read</a:t>
            </a:r>
            <a:r>
              <a:rPr lang="en-US" sz="1200" baseline="0" dirty="0" smtClean="0"/>
              <a:t> over class notes</a:t>
            </a:r>
            <a:r>
              <a:rPr lang="en-US" sz="1200" dirty="0" smtClean="0"/>
              <a:t>. This allows up to possibly</a:t>
            </a:r>
            <a:r>
              <a:rPr lang="en-US" sz="1200" baseline="0" dirty="0" smtClean="0"/>
              <a:t> an</a:t>
            </a:r>
            <a:r>
              <a:rPr lang="en-US" sz="1200" dirty="0" smtClean="0"/>
              <a:t> hour of good study review. While you are showering, review mentally the  list of the things that need to be done. When you watch a sports</a:t>
            </a:r>
            <a:r>
              <a:rPr lang="en-US" sz="1200" baseline="0" dirty="0" smtClean="0"/>
              <a:t> game</a:t>
            </a:r>
            <a:r>
              <a:rPr lang="en-US" sz="1200" dirty="0" smtClean="0"/>
              <a:t>, organize your notebook, eat a snack, etc. These are just suggestions of what you can do to combine your time, but there are many others, above all be creative, and let it work for you.</a:t>
            </a:r>
          </a:p>
          <a:p>
            <a:pPr algn="l"/>
            <a:endParaRPr lang="en-US" dirty="0" smtClean="0"/>
          </a:p>
          <a:p>
            <a:endParaRPr lang="en-US" sz="1200" dirty="0" smtClean="0"/>
          </a:p>
          <a:p>
            <a:endParaRPr lang="en-US" dirty="0"/>
          </a:p>
        </p:txBody>
      </p:sp>
    </p:spTree>
    <p:extLst>
      <p:ext uri="{BB962C8B-B14F-4D97-AF65-F5344CB8AC3E}">
        <p14:creationId xmlns:p14="http://schemas.microsoft.com/office/powerpoint/2010/main" val="2721859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9BA576-861C-6D4A-B505-FD65F3483A84}" type="slidenum">
              <a:rPr lang="en-US"/>
              <a:pPr/>
              <a:t>13</a:t>
            </a:fld>
            <a:endParaRPr lang="en-US"/>
          </a:p>
        </p:txBody>
      </p:sp>
      <p:sp>
        <p:nvSpPr>
          <p:cNvPr id="55298"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55299" name="Rectangle 3"/>
          <p:cNvSpPr>
            <a:spLocks noGrp="1" noChangeArrowheads="1"/>
          </p:cNvSpPr>
          <p:nvPr>
            <p:ph type="body" idx="1"/>
          </p:nvPr>
        </p:nvSpPr>
        <p:spPr/>
        <p:txBody>
          <a:bodyPr/>
          <a:lstStyle/>
          <a:p>
            <a:pPr algn="l"/>
            <a:r>
              <a:rPr lang="en-US" sz="2400" b="1" dirty="0" smtClean="0"/>
              <a:t>Conclusion</a:t>
            </a:r>
          </a:p>
          <a:p>
            <a:pPr algn="l"/>
            <a:r>
              <a:rPr lang="en-US" sz="2400" dirty="0" smtClean="0"/>
              <a:t>After scheduling becomes a habit, then you can adjust it. It's better to be precise at first. It is easier to find something to do with extra time then to find extra time to do something. Most importantly' make it work for you. A time schedule that is not personalized and honest is not a time schedule at all.</a:t>
            </a:r>
          </a:p>
          <a:p>
            <a:pPr algn="l"/>
            <a:endParaRPr lang="en-US" sz="2400" dirty="0" smtClean="0"/>
          </a:p>
          <a:p>
            <a:pPr algn="l"/>
            <a:r>
              <a:rPr lang="en-US" sz="2400" dirty="0" smtClean="0"/>
              <a:t>ROCKS IN A JAR</a:t>
            </a:r>
            <a:r>
              <a:rPr lang="en-US" sz="2400" baseline="0" dirty="0" smtClean="0"/>
              <a:t> ILLUSTRATION (see separate information)</a:t>
            </a:r>
            <a:endParaRPr lang="en-US" sz="2400" dirty="0"/>
          </a:p>
        </p:txBody>
      </p:sp>
    </p:spTree>
    <p:extLst>
      <p:ext uri="{BB962C8B-B14F-4D97-AF65-F5344CB8AC3E}">
        <p14:creationId xmlns:p14="http://schemas.microsoft.com/office/powerpoint/2010/main" val="97016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9BA576-861C-6D4A-B505-FD65F3483A84}" type="slidenum">
              <a:rPr lang="en-US"/>
              <a:pPr/>
              <a:t>14</a:t>
            </a:fld>
            <a:endParaRPr lang="en-US"/>
          </a:p>
        </p:txBody>
      </p:sp>
      <p:sp>
        <p:nvSpPr>
          <p:cNvPr id="55298"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55299" name="Rectangle 3"/>
          <p:cNvSpPr>
            <a:spLocks noGrp="1" noChangeArrowheads="1"/>
          </p:cNvSpPr>
          <p:nvPr>
            <p:ph type="body" idx="1"/>
          </p:nvPr>
        </p:nvSpPr>
        <p:spPr/>
        <p:txBody>
          <a:bodyPr/>
          <a:lstStyle/>
          <a:p>
            <a:pPr algn="l"/>
            <a:r>
              <a:rPr lang="en-US" sz="2400" b="1" dirty="0" smtClean="0"/>
              <a:t>TIME</a:t>
            </a:r>
            <a:endParaRPr lang="en-US" sz="2400" dirty="0"/>
          </a:p>
        </p:txBody>
      </p:sp>
    </p:spTree>
    <p:extLst>
      <p:ext uri="{BB962C8B-B14F-4D97-AF65-F5344CB8AC3E}">
        <p14:creationId xmlns:p14="http://schemas.microsoft.com/office/powerpoint/2010/main" val="3466097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5C066C-0F54-3F4D-A3F4-9A81B29FC07C}" type="slidenum">
              <a:rPr lang="en-US"/>
              <a:pPr/>
              <a:t>15</a:t>
            </a:fld>
            <a:endParaRPr lang="en-US"/>
          </a:p>
        </p:txBody>
      </p:sp>
      <p:sp>
        <p:nvSpPr>
          <p:cNvPr id="46082" name="Rectangle 2"/>
          <p:cNvSpPr>
            <a:spLocks noGrp="1" noRot="1" noChangeAspect="1" noChangeArrowheads="1"/>
          </p:cNvSpPr>
          <p:nvPr>
            <p:ph type="sldImg"/>
          </p:nvPr>
        </p:nvSpPr>
        <p:spPr>
          <a:ln/>
          <a:extLst>
            <a:ext uri="{FAA26D3D-D897-4be2-8F04-BA451C77F1D7}">
              <ma14:placeholderFlag xmlns:ma14="http://schemas.microsoft.com/office/mac/drawingml/2011/main" xmlns="" val="1"/>
            </a:ext>
          </a:extLst>
        </p:spPr>
      </p:sp>
      <p:sp>
        <p:nvSpPr>
          <p:cNvPr id="46083" name="Rectangle 3"/>
          <p:cNvSpPr>
            <a:spLocks noGrp="1" noChangeArrowheads="1"/>
          </p:cNvSpPr>
          <p:nvPr>
            <p:ph type="body" idx="1"/>
          </p:nvPr>
        </p:nvSpPr>
        <p:spPr/>
        <p:txBody>
          <a:bodyPr/>
          <a:lstStyle/>
          <a:p>
            <a:r>
              <a:rPr lang="en-US" sz="1800" dirty="0" smtClean="0"/>
              <a:t>Give rest of handouts…..</a:t>
            </a:r>
            <a:endParaRPr lang="en-US" sz="1800" dirty="0"/>
          </a:p>
        </p:txBody>
      </p:sp>
    </p:spTree>
    <p:extLst>
      <p:ext uri="{BB962C8B-B14F-4D97-AF65-F5344CB8AC3E}">
        <p14:creationId xmlns:p14="http://schemas.microsoft.com/office/powerpoint/2010/main" val="315434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chemeClr val="bg1">
                <a:gamma/>
                <a:shade val="46275"/>
                <a:invGamma/>
              </a:schemeClr>
            </a:gs>
            <a:gs pos="5000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81000" y="0"/>
            <a:ext cx="1447800"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3075" name="Rectangle 3"/>
          <p:cNvSpPr>
            <a:spLocks noChangeArrowheads="1"/>
          </p:cNvSpPr>
          <p:nvPr/>
        </p:nvSpPr>
        <p:spPr bwMode="auto">
          <a:xfrm>
            <a:off x="685800" y="2438400"/>
            <a:ext cx="8456613" cy="762000"/>
          </a:xfrm>
          <a:prstGeom prst="rect">
            <a:avLst/>
          </a:prstGeom>
          <a:gradFill rotWithShape="0">
            <a:gsLst>
              <a:gs pos="0">
                <a:schemeClr val="bg1"/>
              </a:gs>
              <a:gs pos="100000">
                <a:schemeClr val="bg1">
                  <a:gamma/>
                  <a:shade val="15294"/>
                  <a:invGamma/>
                </a:schemeClr>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3076" name="Rectangle 4"/>
          <p:cNvSpPr>
            <a:spLocks noGrp="1" noChangeArrowheads="1"/>
          </p:cNvSpPr>
          <p:nvPr>
            <p:ph type="ctrTitle" sz="quarter"/>
          </p:nvPr>
        </p:nvSpPr>
        <p:spPr bwMode="auto">
          <a:xfrm>
            <a:off x="685800" y="2286000"/>
            <a:ext cx="7772400" cy="1143000"/>
          </a:xfrm>
          <a:prstGeom prst="rect">
            <a:avLst/>
          </a:prstGeo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2075" tIns="46038" rIns="92075" bIns="46038" numCol="1" anchor="ctr" anchorCtr="0" compatLnSpc="1">
            <a:prstTxWarp prst="textNoShape">
              <a:avLst/>
            </a:prstTxWarp>
          </a:bodyPr>
          <a:lstStyle>
            <a:lvl1pPr>
              <a:defRPr/>
            </a:lvl1pPr>
          </a:lstStyle>
          <a:p>
            <a:pPr lvl="0"/>
            <a:r>
              <a:rPr lang="en-US" noProof="0" smtClean="0"/>
              <a:t>Click to edit Master title style</a:t>
            </a:r>
          </a:p>
        </p:txBody>
      </p:sp>
      <p:sp>
        <p:nvSpPr>
          <p:cNvPr id="3077" name="Rectangle 5"/>
          <p:cNvSpPr>
            <a:spLocks noGrp="1" noChangeArrowheads="1"/>
          </p:cNvSpPr>
          <p:nvPr>
            <p:ph type="subTitle" sz="quarter" idx="1"/>
          </p:nvPr>
        </p:nvSpPr>
        <p:spPr bwMode="auto">
          <a:xfrm>
            <a:off x="2057400" y="4114800"/>
            <a:ext cx="6400800" cy="1752600"/>
          </a:xfrm>
          <a:prstGeom prst="rect">
            <a:avLst/>
          </a:prstGeo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2075" tIns="46038" rIns="92075" bIns="46038" numCol="1" anchor="t" anchorCtr="0" compatLnSpc="1">
            <a:prstTxWarp prst="textNoShape">
              <a:avLst/>
            </a:prstTxWarp>
          </a:bodyPr>
          <a:lstStyle>
            <a:lvl1pPr marL="0" indent="0" algn="ctr">
              <a:buFont typeface="Wingdings" charset="0"/>
              <a:buNone/>
              <a:defRPr b="0">
                <a:latin typeface="Times New Roman" charset="0"/>
              </a:defRPr>
            </a:lvl1pPr>
          </a:lstStyle>
          <a:p>
            <a:pPr lvl="0"/>
            <a:r>
              <a:rPr lang="en-US" noProof="0" smtClean="0"/>
              <a:t>Click to edit Master subtitle style</a:t>
            </a:r>
          </a:p>
        </p:txBody>
      </p:sp>
      <p:sp>
        <p:nvSpPr>
          <p:cNvPr id="3078" name="Rectangle 6"/>
          <p:cNvSpPr>
            <a:spLocks noGrp="1" noChangeArrowheads="1"/>
          </p:cNvSpPr>
          <p:nvPr>
            <p:ph type="dt" sz="quarter" idx="2"/>
          </p:nvPr>
        </p:nvSpPr>
        <p:spPr bwMode="auto">
          <a:xfrm>
            <a:off x="685800" y="6172200"/>
            <a:ext cx="1905000" cy="457200"/>
          </a:xfrm>
          <a:prstGeom prst="rect">
            <a:avLst/>
          </a:prstGeo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2075" tIns="46038" rIns="92075" bIns="46038" numCol="1" anchor="ctr" anchorCtr="0" compatLnSpc="1">
            <a:prstTxWarp prst="textNoShape">
              <a:avLst/>
            </a:prstTxWarp>
          </a:bodyPr>
          <a:lstStyle>
            <a:lvl1pPr>
              <a:defRPr kumimoji="0" sz="1400"/>
            </a:lvl1pPr>
          </a:lstStyle>
          <a:p>
            <a:endParaRPr lang="en-US"/>
          </a:p>
        </p:txBody>
      </p:sp>
      <p:sp>
        <p:nvSpPr>
          <p:cNvPr id="3079" name="Rectangle 7"/>
          <p:cNvSpPr>
            <a:spLocks noGrp="1" noChangeArrowheads="1"/>
          </p:cNvSpPr>
          <p:nvPr>
            <p:ph type="ftr" sz="quarter" idx="3"/>
          </p:nvPr>
        </p:nvSpPr>
        <p:spPr bwMode="auto">
          <a:xfrm>
            <a:off x="3124200" y="6172200"/>
            <a:ext cx="2895600" cy="457200"/>
          </a:xfrm>
          <a:prstGeom prst="rect">
            <a:avLst/>
          </a:prstGeo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2075" tIns="46038" rIns="92075" bIns="46038" numCol="1" anchor="ctr" anchorCtr="0" compatLnSpc="1">
            <a:prstTxWarp prst="textNoShape">
              <a:avLst/>
            </a:prstTxWarp>
          </a:bodyPr>
          <a:lstStyle>
            <a:lvl1pPr algn="ctr">
              <a:defRPr kumimoji="0" sz="1400"/>
            </a:lvl1pPr>
          </a:lstStyle>
          <a:p>
            <a:endParaRPr lang="en-US"/>
          </a:p>
        </p:txBody>
      </p:sp>
      <p:sp>
        <p:nvSpPr>
          <p:cNvPr id="3080" name="Rectangle 8"/>
          <p:cNvSpPr>
            <a:spLocks noGrp="1" noChangeArrowheads="1"/>
          </p:cNvSpPr>
          <p:nvPr>
            <p:ph type="sldNum" sz="quarter" idx="4"/>
          </p:nvPr>
        </p:nvSpPr>
        <p:spPr bwMode="auto">
          <a:xfrm>
            <a:off x="6553200" y="6172200"/>
            <a:ext cx="1905000" cy="457200"/>
          </a:xfrm>
          <a:prstGeom prst="rect">
            <a:avLst/>
          </a:prstGeo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2075" tIns="46038" rIns="92075" bIns="46038" numCol="1" anchor="ctr" anchorCtr="0" compatLnSpc="1">
            <a:prstTxWarp prst="textNoShape">
              <a:avLst/>
            </a:prstTxWarp>
          </a:bodyPr>
          <a:lstStyle>
            <a:lvl1pPr algn="r">
              <a:defRPr kumimoji="0" sz="1400"/>
            </a:lvl1pPr>
          </a:lstStyle>
          <a:p>
            <a:fld id="{2BE7D02A-702A-5846-B8B9-1DF354AC8753}" type="slidenum">
              <a:rPr lang="en-US"/>
              <a:pPr/>
              <a:t>‹#›</a:t>
            </a:fld>
            <a:endParaRPr lang="en-US"/>
          </a:p>
        </p:txBody>
      </p:sp>
      <p:sp>
        <p:nvSpPr>
          <p:cNvPr id="3081" name="Rectangle 9"/>
          <p:cNvSpPr>
            <a:spLocks noChangeArrowheads="1"/>
          </p:cNvSpPr>
          <p:nvPr/>
        </p:nvSpPr>
        <p:spPr bwMode="auto">
          <a:xfrm>
            <a:off x="0" y="3505200"/>
            <a:ext cx="4724400" cy="152400"/>
          </a:xfrm>
          <a:prstGeom prst="rect">
            <a:avLst/>
          </a:prstGeom>
          <a:solidFill>
            <a:schemeClr val="accent1">
              <a:alpha val="5000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15150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907575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3958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4907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1342482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3751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44008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5423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2038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94553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381000" y="1588"/>
            <a:ext cx="1447800" cy="6856412"/>
          </a:xfrm>
          <a:prstGeom prst="rect">
            <a:avLst/>
          </a:prstGeom>
          <a:gradFill rotWithShape="0">
            <a:gsLst>
              <a:gs pos="0">
                <a:schemeClr val="bg1">
                  <a:alpha val="50000"/>
                </a:schemeClr>
              </a:gs>
              <a:gs pos="100000">
                <a:schemeClr val="bg1">
                  <a:gamma/>
                  <a:shade val="61961"/>
                  <a:invGamma/>
                </a:scheme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1029" name="Rectangle 5"/>
          <p:cNvSpPr>
            <a:spLocks noChangeArrowheads="1"/>
          </p:cNvSpPr>
          <p:nvPr/>
        </p:nvSpPr>
        <p:spPr bwMode="auto">
          <a:xfrm>
            <a:off x="762000" y="762000"/>
            <a:ext cx="8380413" cy="762000"/>
          </a:xfrm>
          <a:prstGeom prst="rect">
            <a:avLst/>
          </a:prstGeom>
          <a:gradFill rotWithShape="0">
            <a:gsLst>
              <a:gs pos="0">
                <a:schemeClr val="bg1"/>
              </a:gs>
              <a:gs pos="100000">
                <a:schemeClr val="bg1">
                  <a:gamma/>
                  <a:shade val="15294"/>
                  <a:invGamma/>
                </a:schemeClr>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pic>
        <p:nvPicPr>
          <p:cNvPr id="1036" name="Picture 12" descr="alarm clock.JPG                                                00038BA1Macintosh HD                   BC32FD3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2514600" cy="3352800"/>
          </a:xfrm>
          <a:prstGeom prst="rect">
            <a:avLst/>
          </a:prstGeom>
          <a:noFill/>
          <a:extLst>
            <a:ext uri="{909E8E84-426E-40dd-AFC4-6F175D3DCCD1}">
              <a14:hiddenFill xmlns:a14="http://schemas.microsoft.com/office/drawing/2010/main" xmlns="">
                <a:solidFill>
                  <a:srgbClr val="FFFFFF"/>
                </a:solidFill>
              </a14:hiddenFill>
            </a:ext>
          </a:extLst>
        </p:spPr>
      </p:pic>
      <p:sp>
        <p:nvSpPr>
          <p:cNvPr id="1027" name="Rectangle 3"/>
          <p:cNvSpPr>
            <a:spLocks noChangeArrowheads="1"/>
          </p:cNvSpPr>
          <p:nvPr/>
        </p:nvSpPr>
        <p:spPr bwMode="auto">
          <a:xfrm>
            <a:off x="152400" y="152400"/>
            <a:ext cx="3352800" cy="457200"/>
          </a:xfrm>
          <a:prstGeom prst="rect">
            <a:avLst/>
          </a:prstGeom>
          <a:solidFill>
            <a:schemeClr val="accent1">
              <a:alpha val="5000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1037" name="Text Box 13"/>
          <p:cNvSpPr txBox="1">
            <a:spLocks noChangeArrowheads="1"/>
          </p:cNvSpPr>
          <p:nvPr userDrawn="1"/>
        </p:nvSpPr>
        <p:spPr bwMode="auto">
          <a:xfrm>
            <a:off x="152400" y="76200"/>
            <a:ext cx="57912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3200"/>
              <a:t>Time Management</a:t>
            </a:r>
          </a:p>
        </p:txBody>
      </p:sp>
      <p:sp>
        <p:nvSpPr>
          <p:cNvPr id="1038" name="Text Box 14"/>
          <p:cNvSpPr txBox="1">
            <a:spLocks noChangeArrowheads="1"/>
          </p:cNvSpPr>
          <p:nvPr userDrawn="1"/>
        </p:nvSpPr>
        <p:spPr bwMode="auto">
          <a:xfrm>
            <a:off x="0" y="6613525"/>
            <a:ext cx="762000"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eaLnBrk="0" hangingPunct="0"/>
            <a:r>
              <a:rPr kumimoji="0" lang="en-US" sz="1000" i="1"/>
              <a:t>KCrawford</a:t>
            </a:r>
            <a:endParaRPr kumimoji="0" lang="en-US">
              <a:latin typeface="Times" charset="0"/>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imes New Roman" charset="0"/>
          <a:ea typeface="ＭＳ Ｐゴシック"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imes New Roman" charset="0"/>
          <a:ea typeface="ＭＳ Ｐゴシック"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imes New Roman" charset="0"/>
          <a:ea typeface="ＭＳ Ｐゴシック"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imes New Roman" charset="0"/>
          <a:ea typeface="ＭＳ Ｐゴシック"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imes New Roman" charset="0"/>
          <a:ea typeface="ＭＳ Ｐゴシック"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imes New Roman" charset="0"/>
          <a:ea typeface="ＭＳ Ｐゴシック"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imes New Roman" charset="0"/>
          <a:ea typeface="ＭＳ Ｐゴシック"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imes New Roman" charset="0"/>
          <a:ea typeface="ＭＳ Ｐゴシック" charset="0"/>
        </a:defRPr>
      </a:lvl9pPr>
    </p:titleStyle>
    <p:bodyStyle>
      <a:lvl1pPr marL="342900" indent="-342900" algn="l" rtl="0" fontAlgn="base">
        <a:spcBef>
          <a:spcPct val="20000"/>
        </a:spcBef>
        <a:spcAft>
          <a:spcPct val="0"/>
        </a:spcAft>
        <a:buClr>
          <a:schemeClr val="accent2"/>
        </a:buClr>
        <a:buSzPct val="80000"/>
        <a:buFont typeface="Wingdings" charset="0"/>
        <a:buChar char="l"/>
        <a:defRPr sz="3200" b="1">
          <a:solidFill>
            <a:schemeClr val="tx1"/>
          </a:solidFill>
          <a:latin typeface="+mn-lt"/>
          <a:ea typeface="+mn-ea"/>
          <a:cs typeface="+mn-cs"/>
        </a:defRPr>
      </a:lvl1pPr>
      <a:lvl2pPr marL="742950" indent="-285750" algn="l" rtl="0" fontAlgn="base">
        <a:spcBef>
          <a:spcPct val="20000"/>
        </a:spcBef>
        <a:spcAft>
          <a:spcPct val="0"/>
        </a:spcAft>
        <a:buChar char="–"/>
        <a:defRPr sz="2800" b="1">
          <a:solidFill>
            <a:schemeClr val="tx1"/>
          </a:solidFill>
          <a:latin typeface="+mn-lt"/>
          <a:ea typeface="+mn-ea"/>
        </a:defRPr>
      </a:lvl2pPr>
      <a:lvl3pPr marL="1143000" indent="-228600" algn="l" rtl="0" fontAlgn="base">
        <a:spcBef>
          <a:spcPct val="20000"/>
        </a:spcBef>
        <a:spcAft>
          <a:spcPct val="0"/>
        </a:spcAft>
        <a:buClr>
          <a:schemeClr val="accent2"/>
        </a:buClr>
        <a:buChar char="•"/>
        <a:defRPr sz="2400" b="1">
          <a:solidFill>
            <a:schemeClr val="tx1"/>
          </a:solidFill>
          <a:latin typeface="+mn-lt"/>
          <a:ea typeface="+mn-ea"/>
        </a:defRPr>
      </a:lvl3pPr>
      <a:lvl4pPr marL="1600200" indent="-228600" algn="l" rtl="0" fontAlgn="base">
        <a:spcBef>
          <a:spcPct val="20000"/>
        </a:spcBef>
        <a:spcAft>
          <a:spcPct val="0"/>
        </a:spcAft>
        <a:buChar char="–"/>
        <a:defRPr sz="2000" b="1">
          <a:solidFill>
            <a:schemeClr val="tx1"/>
          </a:solidFill>
          <a:latin typeface="+mn-lt"/>
          <a:ea typeface="+mn-ea"/>
        </a:defRPr>
      </a:lvl4pPr>
      <a:lvl5pPr marL="2057400" indent="-228600" algn="l" rtl="0" fontAlgn="base">
        <a:spcBef>
          <a:spcPct val="20000"/>
        </a:spcBef>
        <a:spcAft>
          <a:spcPct val="0"/>
        </a:spcAft>
        <a:buClr>
          <a:schemeClr val="accent2"/>
        </a:buClr>
        <a:buChar char="•"/>
        <a:defRPr sz="2000" b="1">
          <a:solidFill>
            <a:schemeClr val="tx1"/>
          </a:solidFill>
          <a:latin typeface="+mn-lt"/>
          <a:ea typeface="+mn-ea"/>
        </a:defRPr>
      </a:lvl5pPr>
      <a:lvl6pPr marL="2514600" indent="-228600" algn="l" rtl="0" fontAlgn="base">
        <a:spcBef>
          <a:spcPct val="20000"/>
        </a:spcBef>
        <a:spcAft>
          <a:spcPct val="0"/>
        </a:spcAft>
        <a:buClr>
          <a:schemeClr val="accent2"/>
        </a:buClr>
        <a:buChar char="•"/>
        <a:defRPr sz="2000" b="1">
          <a:solidFill>
            <a:schemeClr val="tx1"/>
          </a:solidFill>
          <a:latin typeface="+mn-lt"/>
          <a:ea typeface="+mn-ea"/>
        </a:defRPr>
      </a:lvl6pPr>
      <a:lvl7pPr marL="2971800" indent="-228600" algn="l" rtl="0" fontAlgn="base">
        <a:spcBef>
          <a:spcPct val="20000"/>
        </a:spcBef>
        <a:spcAft>
          <a:spcPct val="0"/>
        </a:spcAft>
        <a:buClr>
          <a:schemeClr val="accent2"/>
        </a:buClr>
        <a:buChar char="•"/>
        <a:defRPr sz="2000" b="1">
          <a:solidFill>
            <a:schemeClr val="tx1"/>
          </a:solidFill>
          <a:latin typeface="+mn-lt"/>
          <a:ea typeface="+mn-ea"/>
        </a:defRPr>
      </a:lvl7pPr>
      <a:lvl8pPr marL="3429000" indent="-228600" algn="l" rtl="0" fontAlgn="base">
        <a:spcBef>
          <a:spcPct val="20000"/>
        </a:spcBef>
        <a:spcAft>
          <a:spcPct val="0"/>
        </a:spcAft>
        <a:buClr>
          <a:schemeClr val="accent2"/>
        </a:buClr>
        <a:buChar char="•"/>
        <a:defRPr sz="2000" b="1">
          <a:solidFill>
            <a:schemeClr val="tx1"/>
          </a:solidFill>
          <a:latin typeface="+mn-lt"/>
          <a:ea typeface="+mn-ea"/>
        </a:defRPr>
      </a:lvl8pPr>
      <a:lvl9pPr marL="3886200" indent="-228600" algn="l" rtl="0" fontAlgn="base">
        <a:spcBef>
          <a:spcPct val="20000"/>
        </a:spcBef>
        <a:spcAft>
          <a:spcPct val="0"/>
        </a:spcAft>
        <a:buClr>
          <a:schemeClr val="accent2"/>
        </a:buClr>
        <a:buChar char="•"/>
        <a:defRPr sz="2000" b="1">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24200" y="1676400"/>
            <a:ext cx="5334000" cy="2308324"/>
          </a:xfrm>
          <a:prstGeom prst="rect">
            <a:avLst/>
          </a:prstGeom>
          <a:noFill/>
        </p:spPr>
        <p:txBody>
          <a:bodyPr wrap="square" rtlCol="0">
            <a:spAutoFit/>
          </a:bodyPr>
          <a:lstStyle/>
          <a:p>
            <a:pPr algn="ctr"/>
            <a:r>
              <a:rPr lang="en-US" sz="7200" dirty="0" smtClean="0"/>
              <a:t>Can you get organized?</a:t>
            </a:r>
            <a:endParaRPr lang="en-US" sz="72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6" name="Text Box 12"/>
          <p:cNvSpPr txBox="1">
            <a:spLocks noChangeArrowheads="1"/>
          </p:cNvSpPr>
          <p:nvPr/>
        </p:nvSpPr>
        <p:spPr bwMode="auto">
          <a:xfrm>
            <a:off x="2895600" y="1676400"/>
            <a:ext cx="5562600" cy="161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4000"/>
              <a:t>24 hours each day</a:t>
            </a:r>
          </a:p>
          <a:p>
            <a:pPr>
              <a:spcBef>
                <a:spcPct val="50000"/>
              </a:spcBef>
            </a:pPr>
            <a:r>
              <a:rPr lang="en-US" sz="4000"/>
              <a:t>168 hours each week</a:t>
            </a:r>
          </a:p>
        </p:txBody>
      </p:sp>
    </p:spTree>
    <p:extLst>
      <p:ext uri="{BB962C8B-B14F-4D97-AF65-F5344CB8AC3E}">
        <p14:creationId xmlns:p14="http://schemas.microsoft.com/office/powerpoint/2010/main" val="402328102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04776088" presetClass="entr" presetSubtype="7" fill="hold" grpId="0" nodeType="clickEffect">
                                  <p:stCondLst>
                                    <p:cond delay="0"/>
                                  </p:stCondLst>
                                  <p:childTnLst>
                                    <p:set>
                                      <p:cBhvr>
                                        <p:cTn id="6" dur="1" fill="hold">
                                          <p:stCondLst>
                                            <p:cond delay="499"/>
                                          </p:stCondLst>
                                        </p:cTn>
                                        <p:tgtEl>
                                          <p:spTgt spid="1127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704776088" presetClass="entr" presetSubtype="7" fill="hold" grpId="0" nodeType="clickEffect">
                                  <p:stCondLst>
                                    <p:cond delay="0"/>
                                  </p:stCondLst>
                                  <p:childTnLst>
                                    <p:set>
                                      <p:cBhvr>
                                        <p:cTn id="10" dur="1" fill="hold">
                                          <p:stCondLst>
                                            <p:cond delay="499"/>
                                          </p:stCondLst>
                                        </p:cTn>
                                        <p:tgtEl>
                                          <p:spTgt spid="1127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Scales                                                         00039765Macintosh HD                   BC32FD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676400"/>
            <a:ext cx="6019800" cy="443547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checkerboard(across)">
                                      <p:cBhvr>
                                        <p:cTn id="7" dur="5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2743200" y="1676400"/>
            <a:ext cx="5943600" cy="3382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7200"/>
              <a:t>So, why bother with time management?</a:t>
            </a: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6" name="Text Box 12"/>
          <p:cNvSpPr txBox="1">
            <a:spLocks noChangeArrowheads="1"/>
          </p:cNvSpPr>
          <p:nvPr/>
        </p:nvSpPr>
        <p:spPr bwMode="auto">
          <a:xfrm>
            <a:off x="3352800" y="609600"/>
            <a:ext cx="55626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US" sz="5400" dirty="0" smtClean="0"/>
              <a:t>OBJECTIVES</a:t>
            </a:r>
            <a:endParaRPr lang="en-US" sz="5400" dirty="0"/>
          </a:p>
        </p:txBody>
      </p:sp>
      <p:sp>
        <p:nvSpPr>
          <p:cNvPr id="3" name="Text Box 12"/>
          <p:cNvSpPr txBox="1">
            <a:spLocks noChangeArrowheads="1"/>
          </p:cNvSpPr>
          <p:nvPr/>
        </p:nvSpPr>
        <p:spPr bwMode="auto">
          <a:xfrm>
            <a:off x="2743200" y="1524000"/>
            <a:ext cx="55626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000" dirty="0" smtClean="0"/>
              <a:t>By the end of the workshop, students will have:</a:t>
            </a:r>
            <a:endParaRPr lang="en-US" sz="2000" dirty="0"/>
          </a:p>
        </p:txBody>
      </p:sp>
      <p:sp>
        <p:nvSpPr>
          <p:cNvPr id="4" name="Text Box 12"/>
          <p:cNvSpPr txBox="1">
            <a:spLocks noChangeArrowheads="1"/>
          </p:cNvSpPr>
          <p:nvPr/>
        </p:nvSpPr>
        <p:spPr bwMode="auto">
          <a:xfrm>
            <a:off x="2819400" y="2057400"/>
            <a:ext cx="6019800" cy="4278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marL="342900" indent="-342900">
              <a:spcBef>
                <a:spcPct val="50000"/>
              </a:spcBef>
              <a:buFont typeface="Arial"/>
              <a:buChar char="•"/>
            </a:pPr>
            <a:r>
              <a:rPr lang="en-US" sz="3200" dirty="0" smtClean="0"/>
              <a:t>Discovered the need for a time management tool</a:t>
            </a:r>
          </a:p>
          <a:p>
            <a:pPr marL="342900" indent="-342900">
              <a:spcBef>
                <a:spcPct val="50000"/>
              </a:spcBef>
              <a:buFont typeface="Arial"/>
              <a:buChar char="•"/>
            </a:pPr>
            <a:r>
              <a:rPr lang="en-US" sz="3200" dirty="0"/>
              <a:t> </a:t>
            </a:r>
            <a:r>
              <a:rPr lang="en-US" sz="3200" dirty="0" smtClean="0"/>
              <a:t>Analyzed how their own time is spent</a:t>
            </a:r>
          </a:p>
          <a:p>
            <a:pPr marL="342900" indent="-342900">
              <a:spcBef>
                <a:spcPct val="50000"/>
              </a:spcBef>
              <a:buFont typeface="Arial"/>
              <a:buChar char="•"/>
            </a:pPr>
            <a:r>
              <a:rPr lang="en-US" sz="3200" dirty="0"/>
              <a:t> </a:t>
            </a:r>
            <a:r>
              <a:rPr lang="en-US" sz="3200" dirty="0" smtClean="0"/>
              <a:t>Explored time “wasters” and time “savers”</a:t>
            </a:r>
          </a:p>
          <a:p>
            <a:pPr marL="342900" indent="-342900">
              <a:spcBef>
                <a:spcPct val="50000"/>
              </a:spcBef>
              <a:buFont typeface="Arial"/>
              <a:buChar char="•"/>
            </a:pPr>
            <a:r>
              <a:rPr lang="en-US" sz="3200" dirty="0"/>
              <a:t> </a:t>
            </a:r>
            <a:r>
              <a:rPr lang="en-US" sz="3200" dirty="0" smtClean="0"/>
              <a:t>Reviewed time management tips</a:t>
            </a:r>
            <a:endParaRPr lang="en-US" sz="3200" dirty="0"/>
          </a:p>
        </p:txBody>
      </p:sp>
    </p:spTree>
    <p:extLst>
      <p:ext uri="{BB962C8B-B14F-4D97-AF65-F5344CB8AC3E}">
        <p14:creationId xmlns:p14="http://schemas.microsoft.com/office/powerpoint/2010/main" val="211134155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04776088" presetClass="entr" presetSubtype="7" fill="hold" grpId="0" nodeType="clickEffect">
                                  <p:stCondLst>
                                    <p:cond delay="0"/>
                                  </p:stCondLst>
                                  <p:childTnLst>
                                    <p:set>
                                      <p:cBhvr>
                                        <p:cTn id="6" dur="1" fill="hold">
                                          <p:stCondLst>
                                            <p:cond delay="499"/>
                                          </p:stCondLst>
                                        </p:cTn>
                                        <p:tgtEl>
                                          <p:spTgt spid="112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704776088" presetClass="entr" presetSubtype="7"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704776088" presetClass="entr" presetSubtype="7" fill="hold" grpId="0" nodeType="clickEffect">
                                  <p:stCondLst>
                                    <p:cond delay="0"/>
                                  </p:stCondLst>
                                  <p:childTnLst>
                                    <p:set>
                                      <p:cBhvr>
                                        <p:cTn id="14"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704776088" presetClass="entr" presetSubtype="7" fill="hold" grpId="0" nodeType="clickEffect">
                                  <p:stCondLst>
                                    <p:cond delay="0"/>
                                  </p:stCondLst>
                                  <p:childTnLst>
                                    <p:set>
                                      <p:cBhvr>
                                        <p:cTn id="18" dur="1" fill="hold">
                                          <p:stCondLst>
                                            <p:cond delay="499"/>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704776088" presetClass="entr" presetSubtype="7" fill="hold" grpId="0" nodeType="clickEffect">
                                  <p:stCondLst>
                                    <p:cond delay="0"/>
                                  </p:stCondLst>
                                  <p:childTnLst>
                                    <p:set>
                                      <p:cBhvr>
                                        <p:cTn id="22" dur="1" fill="hold">
                                          <p:stCondLst>
                                            <p:cond delay="499"/>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704776088" presetClass="entr" presetSubtype="7" fill="hold" grpId="0" nodeType="clickEffect">
                                  <p:stCondLst>
                                    <p:cond delay="0"/>
                                  </p:stCondLst>
                                  <p:childTnLst>
                                    <p:set>
                                      <p:cBhvr>
                                        <p:cTn id="26" dur="1" fill="hold">
                                          <p:stCondLst>
                                            <p:cond delay="499"/>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build="p" autoUpdateAnimBg="0"/>
      <p:bldP spid="3" grpId="0" build="p" autoUpdateAnimBg="0"/>
      <p:bldP spid="4"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2667000" y="685800"/>
            <a:ext cx="61722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4400"/>
              <a:t>A Personal Time Survey</a:t>
            </a:r>
          </a:p>
        </p:txBody>
      </p:sp>
      <p:sp>
        <p:nvSpPr>
          <p:cNvPr id="38915" name="Text Box 3"/>
          <p:cNvSpPr txBox="1">
            <a:spLocks noChangeArrowheads="1"/>
          </p:cNvSpPr>
          <p:nvPr/>
        </p:nvSpPr>
        <p:spPr bwMode="auto">
          <a:xfrm>
            <a:off x="3429000" y="1981200"/>
            <a:ext cx="4953000"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sz="8000" dirty="0" smtClean="0">
                <a:latin typeface="Times" charset="0"/>
              </a:rPr>
              <a:t>How do you use </a:t>
            </a:r>
            <a:r>
              <a:rPr lang="en-US" sz="8000" dirty="0">
                <a:latin typeface="Times" charset="0"/>
              </a:rPr>
              <a:t>your </a:t>
            </a:r>
            <a:r>
              <a:rPr lang="en-US" sz="8000" dirty="0" smtClean="0">
                <a:latin typeface="Times" charset="0"/>
              </a:rPr>
              <a:t>time?</a:t>
            </a:r>
            <a:endParaRPr lang="en-US" sz="80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2330856" presetClass="entr" presetSubtype="0" fill="hold" grpId="0" nodeType="clickEffect">
                                  <p:stCondLst>
                                    <p:cond delay="0"/>
                                  </p:stCondLst>
                                  <p:childTnLst>
                                    <p:set>
                                      <p:cBhvr>
                                        <p:cTn id="6" dur="1" fill="hold">
                                          <p:stCondLst>
                                            <p:cond delay="499"/>
                                          </p:stCondLst>
                                        </p:cTn>
                                        <p:tgtEl>
                                          <p:spTgt spid="389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WordArt 2"/>
          <p:cNvSpPr>
            <a:spLocks noChangeArrowheads="1" noChangeShapeType="1" noTextEdit="1"/>
          </p:cNvSpPr>
          <p:nvPr/>
        </p:nvSpPr>
        <p:spPr bwMode="auto">
          <a:xfrm>
            <a:off x="457200" y="3733800"/>
            <a:ext cx="1600200" cy="914400"/>
          </a:xfrm>
          <a:prstGeom prst="rect">
            <a:avLst/>
          </a:prstGeom>
        </p:spPr>
        <p:txBody>
          <a:bodyPr wrap="none" fromWordArt="1">
            <a:prstTxWarp prst="textSlantUp">
              <a:avLst>
                <a:gd name="adj" fmla="val 32056"/>
              </a:avLst>
            </a:prstTxWarp>
          </a:bodyPr>
          <a:lstStyle/>
          <a:p>
            <a:pPr algn="ctr"/>
            <a:r>
              <a:rPr lang="de-DE" sz="3600" kern="10" dirty="0">
                <a:ln w="9525" cap="sq">
                  <a:solidFill>
                    <a:srgbClr val="CC99FF"/>
                  </a:solidFill>
                  <a:round/>
                  <a:headEnd type="none" w="sm" len="sm"/>
                  <a:tailEnd type="none" w="sm" len="sm"/>
                </a:ln>
                <a:gradFill rotWithShape="0">
                  <a:gsLst>
                    <a:gs pos="0">
                      <a:srgbClr val="6600CC"/>
                    </a:gs>
                    <a:gs pos="100000">
                      <a:srgbClr val="CC00CC"/>
                    </a:gs>
                  </a:gsLst>
                  <a:lin ang="5400000" scaled="1"/>
                </a:gradFill>
                <a:effectLst>
                  <a:outerShdw blurRad="63500" dist="53882" dir="2700000" algn="ctr" rotWithShape="0">
                    <a:srgbClr val="9999FF">
                      <a:alpha val="74998"/>
                    </a:srgbClr>
                  </a:outerShdw>
                </a:effectLst>
                <a:latin typeface="Impact"/>
                <a:ea typeface="Impact"/>
                <a:cs typeface="Impact"/>
              </a:rPr>
              <a:t>Handout</a:t>
            </a:r>
            <a:endParaRPr lang="en-US" sz="3600" kern="10" dirty="0">
              <a:ln w="9525" cap="sq">
                <a:solidFill>
                  <a:srgbClr val="CC99FF"/>
                </a:solidFill>
                <a:round/>
                <a:headEnd type="none" w="sm" len="sm"/>
                <a:tailEnd type="none" w="sm" len="sm"/>
              </a:ln>
              <a:gradFill rotWithShape="0">
                <a:gsLst>
                  <a:gs pos="0">
                    <a:srgbClr val="6600CC"/>
                  </a:gs>
                  <a:gs pos="100000">
                    <a:srgbClr val="CC00CC"/>
                  </a:gs>
                </a:gsLst>
                <a:lin ang="5400000" scaled="1"/>
              </a:gradFill>
              <a:effectLst>
                <a:outerShdw blurRad="63500" dist="53882" dir="2700000" algn="ctr" rotWithShape="0">
                  <a:srgbClr val="9999FF">
                    <a:alpha val="74998"/>
                  </a:srgbClr>
                </a:outerShdw>
              </a:effectLst>
              <a:latin typeface="Impact"/>
              <a:ea typeface="Impact"/>
              <a:cs typeface="Impact"/>
            </a:endParaRPr>
          </a:p>
        </p:txBody>
      </p:sp>
      <p:graphicFrame>
        <p:nvGraphicFramePr>
          <p:cNvPr id="40026" name="Group 90"/>
          <p:cNvGraphicFramePr>
            <a:graphicFrameLocks noGrp="1"/>
          </p:cNvGraphicFramePr>
          <p:nvPr/>
        </p:nvGraphicFramePr>
        <p:xfrm>
          <a:off x="2743200" y="762000"/>
          <a:ext cx="6172200" cy="5720208"/>
        </p:xfrm>
        <a:graphic>
          <a:graphicData uri="http://schemas.openxmlformats.org/drawingml/2006/table">
            <a:tbl>
              <a:tblPr/>
              <a:tblGrid>
                <a:gridCol w="4397375"/>
                <a:gridCol w="504825"/>
                <a:gridCol w="503238"/>
                <a:gridCol w="766762"/>
              </a:tblGrid>
              <a:tr h="34448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1" i="0" u="none" strike="noStrike" cap="none" normalizeH="0" baseline="0">
                          <a:ln>
                            <a:noFill/>
                          </a:ln>
                          <a:solidFill>
                            <a:schemeClr val="tx1"/>
                          </a:solidFill>
                          <a:effectLst/>
                          <a:latin typeface="Times New Roman" charset="0"/>
                          <a:ea typeface="ＭＳ Ｐゴシック" charset="0"/>
                        </a:rPr>
                        <a:t>Questions</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000" b="1" i="0" u="none" strike="noStrike" cap="none" normalizeH="0" baseline="0">
                          <a:ln>
                            <a:noFill/>
                          </a:ln>
                          <a:solidFill>
                            <a:schemeClr val="tx1"/>
                          </a:solidFill>
                          <a:effectLst/>
                          <a:latin typeface="Times New Roman" charset="0"/>
                          <a:ea typeface="ＭＳ Ｐゴシック" charset="0"/>
                        </a:rPr>
                        <a:t>Your hours</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1" i="0" u="none" strike="noStrike" cap="none" normalizeH="0" baseline="0">
                          <a:ln>
                            <a:noFill/>
                          </a:ln>
                          <a:solidFill>
                            <a:schemeClr val="tx1"/>
                          </a:solidFill>
                          <a:effectLst/>
                          <a:latin typeface="Times New Roman" charset="0"/>
                          <a:ea typeface="ＭＳ Ｐゴシック" charset="0"/>
                        </a:rPr>
                        <a:t>Total</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6353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1. Number of hours of sleep each night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X 7 </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2 Number of grooming hours per day	</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X 7 </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3657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3. Number of hours for meals/snacks per day and include preparation time</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X 7 </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4a. Total travel time weekdays</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X 5 </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23018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4b. Total travel time weekends</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5. Number of hours per week for regularly scheduled functions (clubs, church, get-togethers, etc.)</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3657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6. Number of hours per day for chores, errands, extra grooming, etc.</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X 7</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7. Number of hours of school per week</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8. Number of average hours per week socializing, dates, etc.</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228600">
                <a:tc>
                  <a:txBody>
                    <a:bodyPr/>
                    <a:lstStyle/>
                    <a:p>
                      <a:pPr marL="0" marR="0" lvl="0" indent="0" algn="r"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ADD UP THE TOTALS</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60388">
                <a:tc>
                  <a:txBody>
                    <a:bodyPr/>
                    <a:lstStyle/>
                    <a:p>
                      <a:pPr marL="0" marR="0" lvl="0" indent="0" algn="r"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SUBTRACT THE ABOVE NUMBER FROM 168</a:t>
                      </a:r>
                    </a:p>
                    <a:p>
                      <a:pPr marL="0" marR="0" lvl="0" indent="0" algn="r"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(the number of possible hours in a week)</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168</a:t>
                      </a:r>
                    </a:p>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31813">
                <a:tc>
                  <a:txBody>
                    <a:bodyPr/>
                    <a:lstStyle/>
                    <a:p>
                      <a:pPr marL="0" marR="0" lvl="0" indent="0" algn="r"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1400" b="0" i="0" u="none" strike="noStrike" cap="none" normalizeH="0" baseline="0">
                          <a:ln>
                            <a:noFill/>
                          </a:ln>
                          <a:solidFill>
                            <a:schemeClr val="tx1"/>
                          </a:solidFill>
                          <a:effectLst/>
                          <a:latin typeface="Times New Roman" charset="0"/>
                          <a:ea typeface="ＭＳ Ｐゴシック" charset="0"/>
                        </a:rPr>
                        <a:t>The remaining hours are the hours you have for studying/homework!</a:t>
                      </a: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14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98" name="Group 38"/>
          <p:cNvGraphicFramePr>
            <a:graphicFrameLocks noGrp="1"/>
          </p:cNvGraphicFramePr>
          <p:nvPr>
            <p:extLst>
              <p:ext uri="{D42A27DB-BD31-4B8C-83A1-F6EECF244321}">
                <p14:modId xmlns:p14="http://schemas.microsoft.com/office/powerpoint/2010/main" val="392451256"/>
              </p:ext>
            </p:extLst>
          </p:nvPr>
        </p:nvGraphicFramePr>
        <p:xfrm>
          <a:off x="2743200" y="993775"/>
          <a:ext cx="6096000" cy="3454400"/>
        </p:xfrm>
        <a:graphic>
          <a:graphicData uri="http://schemas.openxmlformats.org/drawingml/2006/table">
            <a:tbl>
              <a:tblPr/>
              <a:tblGrid>
                <a:gridCol w="3048000"/>
                <a:gridCol w="3048000"/>
              </a:tblGrid>
              <a:tr h="6699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2800" b="1" i="0" u="none" strike="noStrike" cap="none" normalizeH="0" baseline="0">
                          <a:ln>
                            <a:noFill/>
                          </a:ln>
                          <a:solidFill>
                            <a:schemeClr val="tx1"/>
                          </a:solidFill>
                          <a:effectLst/>
                          <a:latin typeface="Arial" charset="0"/>
                          <a:ea typeface="ＭＳ Ｐゴシック" charset="0"/>
                        </a:rPr>
                        <a:t>Save Time</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charset="0"/>
                        <a:buNone/>
                        <a:tabLst/>
                      </a:pPr>
                      <a:r>
                        <a:rPr kumimoji="0" lang="en-US" sz="2800" b="1" i="0" u="none" strike="noStrike" cap="none" normalizeH="0" baseline="0" dirty="0" smtClean="0">
                          <a:ln>
                            <a:noFill/>
                          </a:ln>
                          <a:solidFill>
                            <a:schemeClr val="tx1"/>
                          </a:solidFill>
                          <a:effectLst/>
                          <a:latin typeface="Times New Roman" charset="0"/>
                          <a:ea typeface="ＭＳ Ｐゴシック" charset="0"/>
                        </a:rPr>
                        <a:t>Waste </a:t>
                      </a:r>
                      <a:r>
                        <a:rPr kumimoji="0" lang="en-US" sz="2800" b="1" i="0" u="none" strike="noStrike" cap="none" normalizeH="0" baseline="0" dirty="0">
                          <a:ln>
                            <a:noFill/>
                          </a:ln>
                          <a:solidFill>
                            <a:schemeClr val="tx1"/>
                          </a:solidFill>
                          <a:effectLst/>
                          <a:latin typeface="Times New Roman" charset="0"/>
                          <a:ea typeface="ＭＳ Ｐゴシック" charset="0"/>
                        </a:rPr>
                        <a:t>Time</a:t>
                      </a:r>
                      <a:endParaRPr kumimoji="0" lang="en-US" sz="2800" b="1"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747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28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28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6992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28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28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6992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28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2800" b="1" i="0" u="none" strike="noStrike" cap="none" normalizeH="0" baseline="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6992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2800" b="1" i="0" u="none" strike="noStrike" cap="none" normalizeH="0" baseline="0">
                        <a:ln>
                          <a:noFill/>
                        </a:ln>
                        <a:solidFill>
                          <a:schemeClr val="tx1"/>
                        </a:solidFill>
                        <a:effectLst/>
                        <a:latin typeface="Arial" charset="0"/>
                        <a:ea typeface="ＭＳ Ｐゴシック"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charset="0"/>
                        <a:buNone/>
                        <a:tabLst/>
                      </a:pPr>
                      <a:endParaRPr kumimoji="0" lang="en-US" sz="2800" b="1" i="0" u="none" strike="noStrike" cap="none" normalizeH="0" baseline="0" dirty="0">
                        <a:ln>
                          <a:noFill/>
                        </a:ln>
                        <a:solidFill>
                          <a:schemeClr val="tx1"/>
                        </a:solidFill>
                        <a:effectLst/>
                        <a:latin typeface="Arial" charset="0"/>
                        <a:ea typeface="ＭＳ Ｐゴシック"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819400" y="852488"/>
            <a:ext cx="60960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2800"/>
              <a:t>Time Management Hints for Students</a:t>
            </a:r>
          </a:p>
        </p:txBody>
      </p:sp>
      <p:sp>
        <p:nvSpPr>
          <p:cNvPr id="41988" name="Text Box 4"/>
          <p:cNvSpPr txBox="1">
            <a:spLocks noChangeArrowheads="1"/>
          </p:cNvSpPr>
          <p:nvPr/>
        </p:nvSpPr>
        <p:spPr bwMode="auto">
          <a:xfrm>
            <a:off x="2743200" y="1524000"/>
            <a:ext cx="6248400" cy="51706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sz="2800" b="1" u="sng" dirty="0"/>
              <a:t>WAYS IN WHICH TIME IS </a:t>
            </a:r>
            <a:r>
              <a:rPr lang="en-US" sz="2800" b="1" u="sng" dirty="0" smtClean="0"/>
              <a:t>WASTED</a:t>
            </a:r>
          </a:p>
          <a:p>
            <a:endParaRPr lang="en-US" sz="1400" b="1" u="sng" dirty="0"/>
          </a:p>
          <a:p>
            <a:pPr marL="285750" indent="-285750">
              <a:buFont typeface="Arial"/>
              <a:buChar char="•"/>
            </a:pPr>
            <a:r>
              <a:rPr lang="en-US" sz="3600" dirty="0"/>
              <a:t>P</a:t>
            </a:r>
            <a:r>
              <a:rPr lang="en-US" sz="3600" dirty="0" smtClean="0"/>
              <a:t>rocrastination</a:t>
            </a:r>
            <a:endParaRPr lang="en-US" sz="3600" dirty="0"/>
          </a:p>
          <a:p>
            <a:pPr marL="285750" indent="-285750">
              <a:buFont typeface="Arial"/>
              <a:buChar char="•"/>
            </a:pPr>
            <a:r>
              <a:rPr lang="en-US" sz="3600" dirty="0" smtClean="0"/>
              <a:t>Half way</a:t>
            </a:r>
            <a:endParaRPr lang="en-US" sz="3600" dirty="0"/>
          </a:p>
          <a:p>
            <a:pPr marL="285750" indent="-285750">
              <a:buFont typeface="Arial"/>
              <a:buChar char="•"/>
            </a:pPr>
            <a:r>
              <a:rPr lang="en-US" sz="3600" dirty="0" smtClean="0"/>
              <a:t>No need to do</a:t>
            </a:r>
            <a:endParaRPr lang="en-US" sz="3600" dirty="0"/>
          </a:p>
          <a:p>
            <a:pPr marL="285750" indent="-285750">
              <a:buFont typeface="Arial"/>
              <a:buChar char="•"/>
            </a:pPr>
            <a:r>
              <a:rPr lang="en-US" sz="3600" dirty="0"/>
              <a:t>Unexpected visitors</a:t>
            </a:r>
          </a:p>
          <a:p>
            <a:pPr marL="285750" indent="-285750">
              <a:buFont typeface="Arial"/>
              <a:buChar char="•"/>
            </a:pPr>
            <a:r>
              <a:rPr lang="en-US" sz="3600" dirty="0"/>
              <a:t>Lack of priorities and deadlines</a:t>
            </a:r>
          </a:p>
          <a:p>
            <a:pPr marL="285750" indent="-285750">
              <a:buFont typeface="Arial"/>
              <a:buChar char="•"/>
            </a:pPr>
            <a:r>
              <a:rPr lang="en-US" sz="3600" dirty="0"/>
              <a:t>Personal disorganization</a:t>
            </a:r>
          </a:p>
          <a:p>
            <a:pPr marL="285750" indent="-285750">
              <a:buFont typeface="Arial"/>
              <a:buChar char="•"/>
            </a:pPr>
            <a:r>
              <a:rPr lang="en-US" sz="3600" dirty="0"/>
              <a:t>T</a:t>
            </a:r>
            <a:r>
              <a:rPr lang="en-US" sz="3600" dirty="0" smtClean="0"/>
              <a:t>oo </a:t>
            </a:r>
            <a:r>
              <a:rPr lang="en-US" sz="3600" dirty="0"/>
              <a:t>much at one </a:t>
            </a:r>
            <a:r>
              <a:rPr lang="en-US" sz="3600" dirty="0" smtClean="0"/>
              <a:t>time</a:t>
            </a:r>
            <a:endParaRPr lang="en-US" sz="36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14279128" presetClass="entr" presetSubtype="0" fill="hold" grpId="0" nodeType="clickEffect">
                                  <p:stCondLst>
                                    <p:cond delay="0"/>
                                  </p:stCondLst>
                                  <p:childTnLst>
                                    <p:set>
                                      <p:cBhvr>
                                        <p:cTn id="6" dur="1" fill="hold">
                                          <p:stCondLst>
                                            <p:cond delay="499"/>
                                          </p:stCondLst>
                                        </p:cTn>
                                        <p:tgtEl>
                                          <p:spTgt spid="419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714279128" presetClass="entr" presetSubtype="0" fill="hold" grpId="0" nodeType="clickEffect">
                                  <p:stCondLst>
                                    <p:cond delay="0"/>
                                  </p:stCondLst>
                                  <p:childTnLst>
                                    <p:set>
                                      <p:cBhvr>
                                        <p:cTn id="10" dur="1" fill="hold">
                                          <p:stCondLst>
                                            <p:cond delay="499"/>
                                          </p:stCondLst>
                                        </p:cTn>
                                        <p:tgtEl>
                                          <p:spTgt spid="41988">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714279128" presetClass="entr" presetSubtype="0" fill="hold" grpId="0" nodeType="clickEffect">
                                  <p:stCondLst>
                                    <p:cond delay="0"/>
                                  </p:stCondLst>
                                  <p:childTnLst>
                                    <p:set>
                                      <p:cBhvr>
                                        <p:cTn id="14" dur="1" fill="hold">
                                          <p:stCondLst>
                                            <p:cond delay="499"/>
                                          </p:stCondLst>
                                        </p:cTn>
                                        <p:tgtEl>
                                          <p:spTgt spid="4198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714279128" presetClass="entr" presetSubtype="0" fill="hold" grpId="0" nodeType="clickEffect">
                                  <p:stCondLst>
                                    <p:cond delay="0"/>
                                  </p:stCondLst>
                                  <p:childTnLst>
                                    <p:set>
                                      <p:cBhvr>
                                        <p:cTn id="18" dur="1" fill="hold">
                                          <p:stCondLst>
                                            <p:cond delay="499"/>
                                          </p:stCondLst>
                                        </p:cTn>
                                        <p:tgtEl>
                                          <p:spTgt spid="4198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714279128" presetClass="entr" presetSubtype="0" fill="hold" grpId="0" nodeType="clickEffect">
                                  <p:stCondLst>
                                    <p:cond delay="0"/>
                                  </p:stCondLst>
                                  <p:childTnLst>
                                    <p:set>
                                      <p:cBhvr>
                                        <p:cTn id="22" dur="1" fill="hold">
                                          <p:stCondLst>
                                            <p:cond delay="499"/>
                                          </p:stCondLst>
                                        </p:cTn>
                                        <p:tgtEl>
                                          <p:spTgt spid="4198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714279128" presetClass="entr" presetSubtype="0" fill="hold" grpId="0" nodeType="clickEffect">
                                  <p:stCondLst>
                                    <p:cond delay="0"/>
                                  </p:stCondLst>
                                  <p:childTnLst>
                                    <p:set>
                                      <p:cBhvr>
                                        <p:cTn id="26" dur="1" fill="hold">
                                          <p:stCondLst>
                                            <p:cond delay="499"/>
                                          </p:stCondLst>
                                        </p:cTn>
                                        <p:tgtEl>
                                          <p:spTgt spid="4198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714279128" presetClass="entr" presetSubtype="0" fill="hold" grpId="0" nodeType="clickEffect">
                                  <p:stCondLst>
                                    <p:cond delay="0"/>
                                  </p:stCondLst>
                                  <p:childTnLst>
                                    <p:set>
                                      <p:cBhvr>
                                        <p:cTn id="30" dur="1" fill="hold">
                                          <p:stCondLst>
                                            <p:cond delay="499"/>
                                          </p:stCondLst>
                                        </p:cTn>
                                        <p:tgtEl>
                                          <p:spTgt spid="4198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714279128" presetClass="entr" presetSubtype="0" fill="hold" grpId="0" nodeType="clickEffect">
                                  <p:stCondLst>
                                    <p:cond delay="0"/>
                                  </p:stCondLst>
                                  <p:childTnLst>
                                    <p:set>
                                      <p:cBhvr>
                                        <p:cTn id="34" dur="1" fill="hold">
                                          <p:stCondLst>
                                            <p:cond delay="499"/>
                                          </p:stCondLst>
                                        </p:cTn>
                                        <p:tgtEl>
                                          <p:spTgt spid="4198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819400" y="852488"/>
            <a:ext cx="60960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2800"/>
              <a:t>Time Management Hints for Students</a:t>
            </a:r>
          </a:p>
        </p:txBody>
      </p:sp>
      <p:sp>
        <p:nvSpPr>
          <p:cNvPr id="41988" name="Text Box 4"/>
          <p:cNvSpPr txBox="1">
            <a:spLocks noChangeArrowheads="1"/>
          </p:cNvSpPr>
          <p:nvPr/>
        </p:nvSpPr>
        <p:spPr bwMode="auto">
          <a:xfrm>
            <a:off x="2743200" y="1524000"/>
            <a:ext cx="6248400" cy="50167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sz="2000" b="1" u="sng" dirty="0" smtClean="0"/>
              <a:t>WAYS </a:t>
            </a:r>
            <a:r>
              <a:rPr lang="en-US" sz="2000" b="1" u="sng" dirty="0"/>
              <a:t>TO SAVE TIME</a:t>
            </a:r>
            <a:endParaRPr lang="en-US" sz="2000" b="1" dirty="0"/>
          </a:p>
          <a:p>
            <a:endParaRPr lang="en-US" sz="1200" dirty="0"/>
          </a:p>
          <a:p>
            <a:pPr marL="285750" indent="-285750">
              <a:buFont typeface="Arial"/>
              <a:buChar char="•"/>
            </a:pPr>
            <a:r>
              <a:rPr lang="en-US" sz="3200" dirty="0" smtClean="0"/>
              <a:t>All the </a:t>
            </a:r>
            <a:r>
              <a:rPr lang="en-US" sz="3200" dirty="0"/>
              <a:t>materials </a:t>
            </a:r>
            <a:r>
              <a:rPr lang="en-US" sz="3200" dirty="0" smtClean="0"/>
              <a:t>in one place</a:t>
            </a:r>
            <a:endParaRPr lang="en-US" sz="3200" dirty="0"/>
          </a:p>
          <a:p>
            <a:pPr marL="285750" indent="-285750">
              <a:buFont typeface="Arial"/>
              <a:buChar char="•"/>
            </a:pPr>
            <a:r>
              <a:rPr lang="en-US" sz="3200" dirty="0" smtClean="0"/>
              <a:t>List / Prioritize </a:t>
            </a:r>
            <a:r>
              <a:rPr lang="en-US" sz="3200" dirty="0"/>
              <a:t>items </a:t>
            </a:r>
            <a:endParaRPr lang="en-US" sz="3200" dirty="0" smtClean="0"/>
          </a:p>
          <a:p>
            <a:pPr marL="285750" indent="-285750">
              <a:buFont typeface="Arial"/>
              <a:buChar char="•"/>
            </a:pPr>
            <a:r>
              <a:rPr lang="en-US" sz="3200" dirty="0" smtClean="0"/>
              <a:t>Keep / use </a:t>
            </a:r>
            <a:r>
              <a:rPr lang="en-US" sz="3200" dirty="0"/>
              <a:t>a daily agenda/calendar</a:t>
            </a:r>
          </a:p>
          <a:p>
            <a:pPr marL="285750" indent="-285750">
              <a:buFont typeface="Arial"/>
              <a:buChar char="•"/>
            </a:pPr>
            <a:r>
              <a:rPr lang="en-US" sz="3200" dirty="0" smtClean="0"/>
              <a:t>Place for everything</a:t>
            </a:r>
            <a:endParaRPr lang="en-US" sz="3200" dirty="0"/>
          </a:p>
          <a:p>
            <a:pPr marL="285750" indent="-285750">
              <a:buFont typeface="Arial"/>
              <a:buChar char="•"/>
            </a:pPr>
            <a:r>
              <a:rPr lang="en-US" sz="3200" dirty="0" smtClean="0"/>
              <a:t>Keep </a:t>
            </a:r>
            <a:r>
              <a:rPr lang="en-US" sz="3200" dirty="0"/>
              <a:t>a list of goals and objectives</a:t>
            </a:r>
          </a:p>
          <a:p>
            <a:pPr marL="285750" indent="-285750">
              <a:buFont typeface="Arial"/>
              <a:buChar char="•"/>
            </a:pPr>
            <a:r>
              <a:rPr lang="en-US" sz="3200" dirty="0"/>
              <a:t>G</a:t>
            </a:r>
            <a:r>
              <a:rPr lang="en-US" sz="3200" dirty="0" smtClean="0"/>
              <a:t>et </a:t>
            </a:r>
            <a:r>
              <a:rPr lang="en-US" sz="3200" dirty="0"/>
              <a:t>started immediately</a:t>
            </a:r>
          </a:p>
          <a:p>
            <a:pPr marL="285750" indent="-285750">
              <a:buFont typeface="Arial"/>
              <a:buChar char="•"/>
            </a:pPr>
            <a:r>
              <a:rPr lang="en-US" sz="3200" dirty="0"/>
              <a:t>Know where your time goes</a:t>
            </a:r>
          </a:p>
          <a:p>
            <a:pPr marL="285750" indent="-285750">
              <a:buFont typeface="Arial"/>
              <a:buChar char="•"/>
            </a:pPr>
            <a:r>
              <a:rPr lang="en-US" sz="3200" dirty="0"/>
              <a:t>Stop working </a:t>
            </a:r>
            <a:r>
              <a:rPr lang="en-US" sz="3200" dirty="0" smtClean="0"/>
              <a:t>when unproductive</a:t>
            </a:r>
          </a:p>
          <a:p>
            <a:pPr marL="285750" indent="-285750">
              <a:buFont typeface="Arial"/>
              <a:buChar char="•"/>
            </a:pPr>
            <a:r>
              <a:rPr lang="en-US" sz="3200" dirty="0" smtClean="0"/>
              <a:t>Rest </a:t>
            </a:r>
            <a:r>
              <a:rPr lang="en-US" sz="3200" dirty="0"/>
              <a:t>is important!</a:t>
            </a:r>
          </a:p>
        </p:txBody>
      </p:sp>
    </p:spTree>
    <p:extLst>
      <p:ext uri="{BB962C8B-B14F-4D97-AF65-F5344CB8AC3E}">
        <p14:creationId xmlns:p14="http://schemas.microsoft.com/office/powerpoint/2010/main" val="298486750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14279128" presetClass="entr" presetSubtype="0" fill="hold" grpId="0" nodeType="clickEffect">
                                  <p:stCondLst>
                                    <p:cond delay="0"/>
                                  </p:stCondLst>
                                  <p:childTnLst>
                                    <p:set>
                                      <p:cBhvr>
                                        <p:cTn id="6" dur="1" fill="hold">
                                          <p:stCondLst>
                                            <p:cond delay="499"/>
                                          </p:stCondLst>
                                        </p:cTn>
                                        <p:tgtEl>
                                          <p:spTgt spid="4198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714279128" presetClass="entr" presetSubtype="0" fill="hold" grpId="0" nodeType="clickEffect">
                                  <p:stCondLst>
                                    <p:cond delay="0"/>
                                  </p:stCondLst>
                                  <p:childTnLst>
                                    <p:set>
                                      <p:cBhvr>
                                        <p:cTn id="10" dur="1" fill="hold">
                                          <p:stCondLst>
                                            <p:cond delay="499"/>
                                          </p:stCondLst>
                                        </p:cTn>
                                        <p:tgtEl>
                                          <p:spTgt spid="41988">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714279128" presetClass="entr" presetSubtype="0" fill="hold" grpId="0" nodeType="clickEffect">
                                  <p:stCondLst>
                                    <p:cond delay="0"/>
                                  </p:stCondLst>
                                  <p:childTnLst>
                                    <p:set>
                                      <p:cBhvr>
                                        <p:cTn id="14" dur="1" fill="hold">
                                          <p:stCondLst>
                                            <p:cond delay="499"/>
                                          </p:stCondLst>
                                        </p:cTn>
                                        <p:tgtEl>
                                          <p:spTgt spid="4198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714279128" presetClass="entr" presetSubtype="0" fill="hold" grpId="0" nodeType="clickEffect">
                                  <p:stCondLst>
                                    <p:cond delay="0"/>
                                  </p:stCondLst>
                                  <p:childTnLst>
                                    <p:set>
                                      <p:cBhvr>
                                        <p:cTn id="18" dur="1" fill="hold">
                                          <p:stCondLst>
                                            <p:cond delay="499"/>
                                          </p:stCondLst>
                                        </p:cTn>
                                        <p:tgtEl>
                                          <p:spTgt spid="4198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714279128" presetClass="entr" presetSubtype="0" fill="hold" grpId="0" nodeType="clickEffect">
                                  <p:stCondLst>
                                    <p:cond delay="0"/>
                                  </p:stCondLst>
                                  <p:childTnLst>
                                    <p:set>
                                      <p:cBhvr>
                                        <p:cTn id="22" dur="1" fill="hold">
                                          <p:stCondLst>
                                            <p:cond delay="499"/>
                                          </p:stCondLst>
                                        </p:cTn>
                                        <p:tgtEl>
                                          <p:spTgt spid="4198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714279128" presetClass="entr" presetSubtype="0" fill="hold" grpId="0" nodeType="clickEffect">
                                  <p:stCondLst>
                                    <p:cond delay="0"/>
                                  </p:stCondLst>
                                  <p:childTnLst>
                                    <p:set>
                                      <p:cBhvr>
                                        <p:cTn id="26" dur="1" fill="hold">
                                          <p:stCondLst>
                                            <p:cond delay="499"/>
                                          </p:stCondLst>
                                        </p:cTn>
                                        <p:tgtEl>
                                          <p:spTgt spid="4198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714279128" presetClass="entr" presetSubtype="0" fill="hold" grpId="0" nodeType="clickEffect">
                                  <p:stCondLst>
                                    <p:cond delay="0"/>
                                  </p:stCondLst>
                                  <p:childTnLst>
                                    <p:set>
                                      <p:cBhvr>
                                        <p:cTn id="30" dur="1" fill="hold">
                                          <p:stCondLst>
                                            <p:cond delay="499"/>
                                          </p:stCondLst>
                                        </p:cTn>
                                        <p:tgtEl>
                                          <p:spTgt spid="4198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714279128" presetClass="entr" presetSubtype="0" fill="hold" grpId="0" nodeType="clickEffect">
                                  <p:stCondLst>
                                    <p:cond delay="0"/>
                                  </p:stCondLst>
                                  <p:childTnLst>
                                    <p:set>
                                      <p:cBhvr>
                                        <p:cTn id="34" dur="1" fill="hold">
                                          <p:stCondLst>
                                            <p:cond delay="499"/>
                                          </p:stCondLst>
                                        </p:cTn>
                                        <p:tgtEl>
                                          <p:spTgt spid="41988">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714279128" presetClass="entr" presetSubtype="0" fill="hold" grpId="0" nodeType="clickEffect">
                                  <p:stCondLst>
                                    <p:cond delay="0"/>
                                  </p:stCondLst>
                                  <p:childTnLst>
                                    <p:set>
                                      <p:cBhvr>
                                        <p:cTn id="38" dur="1" fill="hold">
                                          <p:stCondLst>
                                            <p:cond delay="499"/>
                                          </p:stCondLst>
                                        </p:cTn>
                                        <p:tgtEl>
                                          <p:spTgt spid="41988">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714279128" presetClass="entr" presetSubtype="0" fill="hold" grpId="0" nodeType="clickEffect">
                                  <p:stCondLst>
                                    <p:cond delay="0"/>
                                  </p:stCondLst>
                                  <p:childTnLst>
                                    <p:set>
                                      <p:cBhvr>
                                        <p:cTn id="42" dur="1" fill="hold">
                                          <p:stCondLst>
                                            <p:cond delay="499"/>
                                          </p:stCondLst>
                                        </p:cTn>
                                        <p:tgtEl>
                                          <p:spTgt spid="4198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667000" y="762000"/>
            <a:ext cx="6324600" cy="5755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800" b="1" u="sng" dirty="0"/>
              <a:t>Daily Schedules – Time Management</a:t>
            </a:r>
            <a:endParaRPr lang="en-US" sz="1600" b="1" u="sng" dirty="0"/>
          </a:p>
          <a:p>
            <a:endParaRPr lang="en-US" sz="1600" dirty="0"/>
          </a:p>
          <a:p>
            <a:pPr marL="285750" indent="-285750">
              <a:buFont typeface="Arial"/>
              <a:buChar char="•"/>
            </a:pPr>
            <a:r>
              <a:rPr lang="en-US" sz="5400" dirty="0" smtClean="0"/>
              <a:t>Variety</a:t>
            </a:r>
          </a:p>
          <a:p>
            <a:pPr marL="285750" indent="-285750">
              <a:buFont typeface="Arial"/>
              <a:buChar char="•"/>
            </a:pPr>
            <a:r>
              <a:rPr lang="en-US" sz="5400" dirty="0" smtClean="0"/>
              <a:t>Construction</a:t>
            </a:r>
          </a:p>
          <a:p>
            <a:pPr marL="285750" indent="-285750">
              <a:buFont typeface="Arial"/>
              <a:buChar char="•"/>
            </a:pPr>
            <a:r>
              <a:rPr lang="en-US" sz="5400" dirty="0" smtClean="0"/>
              <a:t>Necessities</a:t>
            </a:r>
            <a:endParaRPr lang="en-US" sz="5400" dirty="0"/>
          </a:p>
          <a:p>
            <a:pPr marL="285750" indent="-285750">
              <a:buFont typeface="Arial"/>
              <a:buChar char="•"/>
            </a:pPr>
            <a:r>
              <a:rPr lang="en-US" sz="5400" dirty="0" smtClean="0"/>
              <a:t>Study time</a:t>
            </a:r>
            <a:endParaRPr lang="en-US" sz="5400" dirty="0"/>
          </a:p>
          <a:p>
            <a:pPr marL="285750" indent="-285750">
              <a:buFont typeface="Arial"/>
              <a:buChar char="•"/>
            </a:pPr>
            <a:r>
              <a:rPr lang="en-US" sz="5400" dirty="0"/>
              <a:t>S</a:t>
            </a:r>
            <a:r>
              <a:rPr lang="en-US" sz="5400" dirty="0" smtClean="0"/>
              <a:t>tudy breaks</a:t>
            </a:r>
          </a:p>
          <a:p>
            <a:pPr marL="285750" indent="-285750">
              <a:buFont typeface="Arial"/>
              <a:buChar char="•"/>
            </a:pPr>
            <a:r>
              <a:rPr lang="en-US" sz="5400" dirty="0" smtClean="0"/>
              <a:t>Course load</a:t>
            </a:r>
            <a:endParaRPr lang="en-US" sz="54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70611976" presetClass="entr" presetSubtype="0" fill="hold" grpId="0" nodeType="clickEffect">
                                  <p:stCondLst>
                                    <p:cond delay="0"/>
                                  </p:stCondLst>
                                  <p:childTnLst>
                                    <p:set>
                                      <p:cBhvr>
                                        <p:cTn id="6" dur="1" fill="hold">
                                          <p:stCondLst>
                                            <p:cond delay="499"/>
                                          </p:stCondLst>
                                        </p:cTn>
                                        <p:tgtEl>
                                          <p:spTgt spid="4301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70611976" presetClass="entr" presetSubtype="0" fill="hold" grpId="0" nodeType="clickEffect">
                                  <p:stCondLst>
                                    <p:cond delay="0"/>
                                  </p:stCondLst>
                                  <p:childTnLst>
                                    <p:set>
                                      <p:cBhvr>
                                        <p:cTn id="10" dur="1" fill="hold">
                                          <p:stCondLst>
                                            <p:cond delay="499"/>
                                          </p:stCondLst>
                                        </p:cTn>
                                        <p:tgtEl>
                                          <p:spTgt spid="430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70611976" presetClass="entr" presetSubtype="0" fill="hold" grpId="0" nodeType="clickEffect">
                                  <p:stCondLst>
                                    <p:cond delay="0"/>
                                  </p:stCondLst>
                                  <p:childTnLst>
                                    <p:set>
                                      <p:cBhvr>
                                        <p:cTn id="14" dur="1" fill="hold">
                                          <p:stCondLst>
                                            <p:cond delay="499"/>
                                          </p:stCondLst>
                                        </p:cTn>
                                        <p:tgtEl>
                                          <p:spTgt spid="430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70611976" presetClass="entr" presetSubtype="0" fill="hold" grpId="0" nodeType="clickEffect">
                                  <p:stCondLst>
                                    <p:cond delay="0"/>
                                  </p:stCondLst>
                                  <p:childTnLst>
                                    <p:set>
                                      <p:cBhvr>
                                        <p:cTn id="18" dur="1" fill="hold">
                                          <p:stCondLst>
                                            <p:cond delay="499"/>
                                          </p:stCondLst>
                                        </p:cTn>
                                        <p:tgtEl>
                                          <p:spTgt spid="43010">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70611976" presetClass="entr" presetSubtype="0" fill="hold" grpId="0" nodeType="clickEffect">
                                  <p:stCondLst>
                                    <p:cond delay="0"/>
                                  </p:stCondLst>
                                  <p:childTnLst>
                                    <p:set>
                                      <p:cBhvr>
                                        <p:cTn id="22" dur="1" fill="hold">
                                          <p:stCondLst>
                                            <p:cond delay="499"/>
                                          </p:stCondLst>
                                        </p:cTn>
                                        <p:tgtEl>
                                          <p:spTgt spid="43010">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570611976" presetClass="entr" presetSubtype="0" fill="hold" grpId="0" nodeType="clickEffect">
                                  <p:stCondLst>
                                    <p:cond delay="0"/>
                                  </p:stCondLst>
                                  <p:childTnLst>
                                    <p:set>
                                      <p:cBhvr>
                                        <p:cTn id="26" dur="1" fill="hold">
                                          <p:stCondLst>
                                            <p:cond delay="499"/>
                                          </p:stCondLst>
                                        </p:cTn>
                                        <p:tgtEl>
                                          <p:spTgt spid="43010">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570611976" presetClass="entr" presetSubtype="0" fill="hold" grpId="0" nodeType="clickEffect">
                                  <p:stCondLst>
                                    <p:cond delay="0"/>
                                  </p:stCondLst>
                                  <p:childTnLst>
                                    <p:set>
                                      <p:cBhvr>
                                        <p:cTn id="30" dur="1" fill="hold">
                                          <p:stCondLst>
                                            <p:cond delay="499"/>
                                          </p:stCondLst>
                                        </p:cTn>
                                        <p:tgtEl>
                                          <p:spTgt spid="430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133600" y="306621"/>
            <a:ext cx="6858000" cy="69619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lnSpc>
                <a:spcPct val="120000"/>
              </a:lnSpc>
            </a:pPr>
            <a:r>
              <a:rPr lang="en-US" sz="7200" b="1" i="1" dirty="0" smtClean="0"/>
              <a:t>TIPS</a:t>
            </a:r>
          </a:p>
          <a:p>
            <a:pPr algn="ctr">
              <a:lnSpc>
                <a:spcPct val="120000"/>
              </a:lnSpc>
            </a:pPr>
            <a:r>
              <a:rPr lang="en-US" sz="4800" b="1" dirty="0" smtClean="0"/>
              <a:t>• Don't </a:t>
            </a:r>
            <a:r>
              <a:rPr lang="en-US" sz="4800" b="1" dirty="0"/>
              <a:t>be a </a:t>
            </a:r>
            <a:r>
              <a:rPr lang="en-US" sz="4800" b="1" dirty="0" smtClean="0"/>
              <a:t>perfectionist</a:t>
            </a:r>
            <a:endParaRPr lang="en-US" sz="4800" dirty="0"/>
          </a:p>
          <a:p>
            <a:pPr algn="ctr">
              <a:lnSpc>
                <a:spcPct val="120000"/>
              </a:lnSpc>
            </a:pPr>
            <a:r>
              <a:rPr lang="en-US" sz="4800" b="1" dirty="0" smtClean="0"/>
              <a:t>• Learn </a:t>
            </a:r>
            <a:r>
              <a:rPr lang="en-US" sz="4800" b="1" dirty="0"/>
              <a:t>to say </a:t>
            </a:r>
            <a:r>
              <a:rPr lang="en-US" sz="4800" b="1" dirty="0" smtClean="0"/>
              <a:t>no</a:t>
            </a:r>
            <a:endParaRPr lang="en-US" sz="4800" b="1" dirty="0"/>
          </a:p>
          <a:p>
            <a:pPr algn="ctr">
              <a:lnSpc>
                <a:spcPct val="120000"/>
              </a:lnSpc>
            </a:pPr>
            <a:r>
              <a:rPr lang="en-US" sz="4800" b="1" dirty="0" smtClean="0"/>
              <a:t>• Learn to Prioritize</a:t>
            </a:r>
            <a:endParaRPr lang="en-US" sz="4800" b="1" dirty="0"/>
          </a:p>
          <a:p>
            <a:pPr algn="ctr">
              <a:lnSpc>
                <a:spcPct val="120000"/>
              </a:lnSpc>
            </a:pPr>
            <a:r>
              <a:rPr lang="en-US" sz="4800" b="1" smtClean="0"/>
              <a:t>• Combine </a:t>
            </a:r>
            <a:r>
              <a:rPr lang="en-US" sz="4800" b="1" dirty="0" smtClean="0"/>
              <a:t>several activities</a:t>
            </a:r>
            <a:endParaRPr lang="en-US" sz="4000" b="1" dirty="0" smtClean="0"/>
          </a:p>
          <a:p>
            <a:pPr algn="ctr"/>
            <a:endParaRPr lang="en-US" sz="4000" b="1" dirty="0" smtClean="0"/>
          </a:p>
          <a:p>
            <a:pPr algn="ctr"/>
            <a:endParaRPr lang="en-US" sz="1600" b="1" dirty="0"/>
          </a:p>
          <a:p>
            <a:endParaRPr lang="en-US" sz="1600"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70676296" presetClass="entr" presetSubtype="0" fill="hold" grpId="0" nodeType="clickEffect">
                                  <p:stCondLst>
                                    <p:cond delay="0"/>
                                  </p:stCondLst>
                                  <p:childTnLst>
                                    <p:set>
                                      <p:cBhvr>
                                        <p:cTn id="6" dur="1" fill="hold">
                                          <p:stCondLst>
                                            <p:cond delay="499"/>
                                          </p:stCondLst>
                                        </p:cTn>
                                        <p:tgtEl>
                                          <p:spTgt spid="440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70676296" presetClass="entr" presetSubtype="0" fill="hold" grpId="0" nodeType="clickEffect">
                                  <p:stCondLst>
                                    <p:cond delay="0"/>
                                  </p:stCondLst>
                                  <p:childTnLst>
                                    <p:set>
                                      <p:cBhvr>
                                        <p:cTn id="10" dur="1" fill="hold">
                                          <p:stCondLst>
                                            <p:cond delay="499"/>
                                          </p:stCondLst>
                                        </p:cTn>
                                        <p:tgtEl>
                                          <p:spTgt spid="440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70676296" presetClass="entr" presetSubtype="0" fill="hold" grpId="0" nodeType="clickEffect">
                                  <p:stCondLst>
                                    <p:cond delay="0"/>
                                  </p:stCondLst>
                                  <p:childTnLst>
                                    <p:set>
                                      <p:cBhvr>
                                        <p:cTn id="14" dur="1" fill="hold">
                                          <p:stCondLst>
                                            <p:cond delay="499"/>
                                          </p:stCondLst>
                                        </p:cTn>
                                        <p:tgtEl>
                                          <p:spTgt spid="4403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70676296" presetClass="entr" presetSubtype="0" fill="hold" grpId="0" nodeType="clickEffect">
                                  <p:stCondLst>
                                    <p:cond delay="0"/>
                                  </p:stCondLst>
                                  <p:childTnLst>
                                    <p:set>
                                      <p:cBhvr>
                                        <p:cTn id="18" dur="1" fill="hold">
                                          <p:stCondLst>
                                            <p:cond delay="499"/>
                                          </p:stCondLst>
                                        </p:cTn>
                                        <p:tgtEl>
                                          <p:spTgt spid="4403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70676296" presetClass="entr" presetSubtype="0" fill="hold" grpId="0" nodeType="clickEffect">
                                  <p:stCondLst>
                                    <p:cond delay="0"/>
                                  </p:stCondLst>
                                  <p:childTnLst>
                                    <p:set>
                                      <p:cBhvr>
                                        <p:cTn id="22" dur="1" fill="hold">
                                          <p:stCondLst>
                                            <p:cond delay="499"/>
                                          </p:stCondLst>
                                        </p:cTn>
                                        <p:tgtEl>
                                          <p:spTgt spid="440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2800" y="2133600"/>
            <a:ext cx="5164487" cy="1833265"/>
          </a:xfrm>
          <a:prstGeom prst="rect">
            <a:avLst/>
          </a:prstGeom>
          <a:noFill/>
        </p:spPr>
        <p:txBody>
          <a:bodyPr wrap="none" lIns="91440" tIns="45720" rIns="91440" bIns="45720">
            <a:prstTxWarp prst="textInflate">
              <a:avLst/>
            </a:prstTxWarp>
            <a:spAutoFit/>
          </a:bodyPr>
          <a:lstStyle/>
          <a:p>
            <a:pPr algn="ctr"/>
            <a:r>
              <a:rPr lang="en-US" sz="5400" b="1" cap="none" spc="0" dirty="0" smtClean="0">
                <a:ln w="12700">
                  <a:solidFill>
                    <a:schemeClr val="tx2">
                      <a:satMod val="155000"/>
                    </a:schemeClr>
                  </a:solidFill>
                  <a:prstDash val="solid"/>
                </a:ln>
                <a:effectLst>
                  <a:outerShdw blurRad="60007" dist="310007" dir="7680000" sy="30000" kx="1300200" algn="ctr" rotWithShape="0">
                    <a:prstClr val="black">
                      <a:alpha val="32000"/>
                    </a:prstClr>
                  </a:outerShdw>
                </a:effectLst>
              </a:rPr>
              <a:t>HABIT</a:t>
            </a:r>
            <a:endParaRPr lang="en-US" sz="5400" b="1" cap="none" spc="0" dirty="0">
              <a:ln w="12700">
                <a:solidFill>
                  <a:schemeClr val="tx2">
                    <a:satMod val="155000"/>
                  </a:schemeClr>
                </a:solidFill>
                <a:prstDash val="solid"/>
              </a:ln>
              <a:effectLst>
                <a:outerShdw blurRad="60007" dist="310007" dir="7680000" sy="30000" kx="1300200" algn="ctr" rotWithShape="0">
                  <a:prstClr val="black">
                    <a:alpha val="32000"/>
                  </a:prst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0400" y="2286000"/>
            <a:ext cx="5164487" cy="1833265"/>
          </a:xfrm>
          <a:prstGeom prst="rect">
            <a:avLst/>
          </a:prstGeom>
          <a:noFill/>
        </p:spPr>
        <p:txBody>
          <a:bodyPr wrap="none" lIns="91440" tIns="45720" rIns="91440" bIns="45720">
            <a:prstTxWarp prst="textInflate">
              <a:avLst/>
            </a:prstTxWarp>
            <a:spAutoFit/>
          </a:bodyPr>
          <a:lstStyle/>
          <a:p>
            <a:pPr algn="ctr"/>
            <a:r>
              <a:rPr lang="en-US" sz="5400" b="1" cap="none" spc="0" dirty="0" smtClean="0">
                <a:ln w="12700">
                  <a:solidFill>
                    <a:schemeClr val="tx2">
                      <a:satMod val="155000"/>
                    </a:schemeClr>
                  </a:solidFill>
                  <a:prstDash val="solid"/>
                </a:ln>
                <a:effectLst>
                  <a:outerShdw blurRad="60007" dist="310007" dir="7680000" sy="30000" kx="1300200" algn="ctr" rotWithShape="0">
                    <a:prstClr val="black">
                      <a:alpha val="32000"/>
                    </a:prstClr>
                  </a:outerShdw>
                </a:effectLst>
              </a:rPr>
              <a:t>TIME</a:t>
            </a:r>
            <a:endParaRPr lang="en-US" sz="5400" b="1" cap="none" spc="0" dirty="0">
              <a:ln w="12700">
                <a:solidFill>
                  <a:schemeClr val="tx2">
                    <a:satMod val="155000"/>
                  </a:schemeClr>
                </a:solidFill>
                <a:prstDash val="solid"/>
              </a:ln>
              <a:effectLst>
                <a:outerShdw blurRad="60007" dist="310007" dir="7680000" sy="30000" kx="1300200" algn="ctr" rotWithShape="0">
                  <a:prstClr val="black">
                    <a:alpha val="32000"/>
                  </a:prstClr>
                </a:outerShdw>
              </a:effectLst>
            </a:endParaRPr>
          </a:p>
        </p:txBody>
      </p:sp>
      <p:sp>
        <p:nvSpPr>
          <p:cNvPr id="4" name="Text Box 3"/>
          <p:cNvSpPr txBox="1">
            <a:spLocks noChangeArrowheads="1"/>
          </p:cNvSpPr>
          <p:nvPr/>
        </p:nvSpPr>
        <p:spPr bwMode="auto">
          <a:xfrm>
            <a:off x="2667000" y="990600"/>
            <a:ext cx="6248400" cy="7386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r>
              <a:rPr lang="en-US" b="1" dirty="0" smtClean="0"/>
              <a:t>What is the one thing that cannot be recycled?</a:t>
            </a:r>
            <a:endParaRPr lang="en-US" sz="1800" b="1" dirty="0"/>
          </a:p>
          <a:p>
            <a:pPr algn="ctr"/>
            <a:endParaRPr lang="en-US" sz="1800" dirty="0"/>
          </a:p>
        </p:txBody>
      </p:sp>
    </p:spTree>
    <p:extLst>
      <p:ext uri="{BB962C8B-B14F-4D97-AF65-F5344CB8AC3E}">
        <p14:creationId xmlns:p14="http://schemas.microsoft.com/office/powerpoint/2010/main" val="375302877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1030744" presetClass="entr" presetSubtype="0" fill="hold" grpId="0" nodeType="clickEffect">
                                  <p:stCondLst>
                                    <p:cond delay="0"/>
                                  </p:stCondLst>
                                  <p:childTnLst>
                                    <p:set>
                                      <p:cBhvr>
                                        <p:cTn id="6"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9" presetClass="entr" presetSubtype="0" decel="10000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360"/>
                                          </p:val>
                                        </p:tav>
                                        <p:tav tm="100000">
                                          <p:val>
                                            <p:fltVal val="0"/>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6" name="Text Box 12"/>
          <p:cNvSpPr txBox="1">
            <a:spLocks noChangeArrowheads="1"/>
          </p:cNvSpPr>
          <p:nvPr/>
        </p:nvSpPr>
        <p:spPr bwMode="auto">
          <a:xfrm>
            <a:off x="3352800" y="609600"/>
            <a:ext cx="55626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US" sz="5400" dirty="0" smtClean="0"/>
              <a:t>OBJECTIVES</a:t>
            </a:r>
            <a:endParaRPr lang="en-US" sz="5400" dirty="0"/>
          </a:p>
        </p:txBody>
      </p:sp>
      <p:sp>
        <p:nvSpPr>
          <p:cNvPr id="4" name="Text Box 12"/>
          <p:cNvSpPr txBox="1">
            <a:spLocks noChangeArrowheads="1"/>
          </p:cNvSpPr>
          <p:nvPr/>
        </p:nvSpPr>
        <p:spPr bwMode="auto">
          <a:xfrm>
            <a:off x="2514600" y="1600200"/>
            <a:ext cx="6553200" cy="39415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marL="342900" indent="-342900">
              <a:lnSpc>
                <a:spcPct val="90000"/>
              </a:lnSpc>
              <a:spcBef>
                <a:spcPct val="50000"/>
              </a:spcBef>
              <a:buFont typeface="Arial"/>
              <a:buChar char="•"/>
            </a:pPr>
            <a:r>
              <a:rPr lang="en-US" sz="3200" dirty="0" smtClean="0"/>
              <a:t>Discovered the need for a time management tool</a:t>
            </a:r>
          </a:p>
          <a:p>
            <a:pPr marL="342900" indent="-342900">
              <a:lnSpc>
                <a:spcPct val="90000"/>
              </a:lnSpc>
              <a:spcBef>
                <a:spcPct val="50000"/>
              </a:spcBef>
              <a:buFont typeface="Arial"/>
              <a:buChar char="•"/>
            </a:pPr>
            <a:r>
              <a:rPr lang="en-US" sz="3200" dirty="0"/>
              <a:t> </a:t>
            </a:r>
            <a:r>
              <a:rPr lang="en-US" sz="3200" dirty="0" smtClean="0"/>
              <a:t>Analyzed how their own time is spent</a:t>
            </a:r>
          </a:p>
          <a:p>
            <a:pPr marL="342900" indent="-342900">
              <a:lnSpc>
                <a:spcPct val="90000"/>
              </a:lnSpc>
              <a:spcBef>
                <a:spcPct val="50000"/>
              </a:spcBef>
              <a:buFont typeface="Arial"/>
              <a:buChar char="•"/>
            </a:pPr>
            <a:r>
              <a:rPr lang="en-US" sz="3200" dirty="0"/>
              <a:t> </a:t>
            </a:r>
            <a:r>
              <a:rPr lang="en-US" sz="3200" dirty="0" smtClean="0"/>
              <a:t>Explored time “wasters” and time “savers”</a:t>
            </a:r>
          </a:p>
          <a:p>
            <a:pPr marL="342900" indent="-342900">
              <a:lnSpc>
                <a:spcPct val="90000"/>
              </a:lnSpc>
              <a:spcBef>
                <a:spcPct val="50000"/>
              </a:spcBef>
              <a:buFont typeface="Arial"/>
              <a:buChar char="•"/>
            </a:pPr>
            <a:r>
              <a:rPr lang="en-US" sz="3200" dirty="0"/>
              <a:t> </a:t>
            </a:r>
            <a:r>
              <a:rPr lang="en-US" sz="3200" dirty="0" smtClean="0"/>
              <a:t>Reviewed daily schedule tips</a:t>
            </a:r>
            <a:endParaRPr lang="en-US" sz="3200" dirty="0"/>
          </a:p>
        </p:txBody>
      </p:sp>
    </p:spTree>
    <p:extLst>
      <p:ext uri="{BB962C8B-B14F-4D97-AF65-F5344CB8AC3E}">
        <p14:creationId xmlns:p14="http://schemas.microsoft.com/office/powerpoint/2010/main" val="178305182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04776088" presetClass="entr" presetSubtype="7" fill="hold" grpId="0" nodeType="clickEffect">
                                  <p:stCondLst>
                                    <p:cond delay="0"/>
                                  </p:stCondLst>
                                  <p:childTnLst>
                                    <p:set>
                                      <p:cBhvr>
                                        <p:cTn id="6" dur="1" fill="hold">
                                          <p:stCondLst>
                                            <p:cond delay="499"/>
                                          </p:stCondLst>
                                        </p:cTn>
                                        <p:tgtEl>
                                          <p:spTgt spid="112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704776088" presetClass="entr" presetSubtype="7" fill="hold" grpId="0" nodeType="clickEffect">
                                  <p:stCondLst>
                                    <p:cond delay="0"/>
                                  </p:stCondLst>
                                  <p:childTnLst>
                                    <p:set>
                                      <p:cBhvr>
                                        <p:cTn id="10"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704776088" presetClass="entr" presetSubtype="7" fill="hold" grpId="0" nodeType="clickEffect">
                                  <p:stCondLst>
                                    <p:cond delay="0"/>
                                  </p:stCondLst>
                                  <p:childTnLst>
                                    <p:set>
                                      <p:cBhvr>
                                        <p:cTn id="14" dur="1" fill="hold">
                                          <p:stCondLst>
                                            <p:cond delay="499"/>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704776088" presetClass="entr" presetSubtype="7" fill="hold" grpId="0" nodeType="clickEffect">
                                  <p:stCondLst>
                                    <p:cond delay="0"/>
                                  </p:stCondLst>
                                  <p:childTnLst>
                                    <p:set>
                                      <p:cBhvr>
                                        <p:cTn id="18" dur="1" fill="hold">
                                          <p:stCondLst>
                                            <p:cond delay="499"/>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704776088" presetClass="entr" presetSubtype="7" fill="hold" grpId="0" nodeType="clickEffect">
                                  <p:stCondLst>
                                    <p:cond delay="0"/>
                                  </p:stCondLst>
                                  <p:childTnLst>
                                    <p:set>
                                      <p:cBhvr>
                                        <p:cTn id="22" dur="1" fill="hold">
                                          <p:stCondLst>
                                            <p:cond delay="499"/>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build="p" autoUpdateAnimBg="0"/>
      <p:bldP spid="4" grpId="0" build="p" autoUpdateAnimBg="0"/>
    </p:bldLst>
  </p:timing>
</p:sld>
</file>

<file path=ppt/theme/theme1.xml><?xml version="1.0" encoding="utf-8"?>
<a:theme xmlns:a="http://schemas.openxmlformats.org/drawingml/2006/main" name="Project Overview">
  <a:themeElements>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oject Overview">
      <a:majorFont>
        <a:latin typeface="Times New Roman"/>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ject Overview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ject Overview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X:Templates:Presentations:Content:Project Overview</Template>
  <TotalTime>202</TotalTime>
  <Words>1794</Words>
  <Application>Microsoft Office PowerPoint</Application>
  <PresentationFormat>On-screen Show (4:3)</PresentationFormat>
  <Paragraphs>200</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ＭＳ Ｐゴシック</vt:lpstr>
      <vt:lpstr>Arial</vt:lpstr>
      <vt:lpstr>Impact</vt:lpstr>
      <vt:lpstr>Times</vt:lpstr>
      <vt:lpstr>Times New Roman</vt:lpstr>
      <vt:lpstr>Wingdings</vt:lpstr>
      <vt:lpstr>Project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Procedures</dc:title>
  <dc:creator>Karen Crawford</dc:creator>
  <cp:lastModifiedBy>Courtney Tse</cp:lastModifiedBy>
  <cp:revision>42</cp:revision>
  <cp:lastPrinted>1904-01-01T00:00:00Z</cp:lastPrinted>
  <dcterms:created xsi:type="dcterms:W3CDTF">2007-06-18T00:58:32Z</dcterms:created>
  <dcterms:modified xsi:type="dcterms:W3CDTF">2015-08-10T22:29:15Z</dcterms:modified>
</cp:coreProperties>
</file>