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65" r:id="rId2"/>
    <p:sldId id="266" r:id="rId3"/>
    <p:sldId id="267" r:id="rId4"/>
    <p:sldId id="268" r:id="rId5"/>
    <p:sldId id="262" r:id="rId6"/>
    <p:sldId id="263" r:id="rId7"/>
    <p:sldId id="269" r:id="rId8"/>
    <p:sldId id="270" r:id="rId9"/>
    <p:sldId id="271" r:id="rId10"/>
    <p:sldId id="272" r:id="rId11"/>
    <p:sldId id="264" r:id="rId12"/>
    <p:sldId id="256" r:id="rId13"/>
    <p:sldId id="257" r:id="rId14"/>
    <p:sldId id="258" r:id="rId15"/>
    <p:sldId id="260" r:id="rId16"/>
    <p:sldId id="261" r:id="rId17"/>
    <p:sldId id="273" r:id="rId18"/>
    <p:sldId id="274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267" autoAdjust="0"/>
  </p:normalViewPr>
  <p:slideViewPr>
    <p:cSldViewPr>
      <p:cViewPr varScale="1">
        <p:scale>
          <a:sx n="53" d="100"/>
          <a:sy n="53" d="100"/>
        </p:scale>
        <p:origin x="189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92E599-1FB5-C746-8C20-11FAAFE6D265}" type="datetime1">
              <a:rPr lang="en-US"/>
              <a:pPr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5DAB89-07EF-9F4C-9611-91288170F6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56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Palatino" charset="0"/>
              </a:rPr>
              <a:t>Could you image taking a driving vacation without a map?  Think of all of the wasted valuable time that would be spend trying to find your way.  The same thing can happen to you if you haven</a:t>
            </a:r>
            <a:r>
              <a:rPr lang="ja-JP" altLang="en-US">
                <a:solidFill>
                  <a:srgbClr val="000000"/>
                </a:solidFill>
                <a:latin typeface="Palatino" charset="0"/>
              </a:rPr>
              <a:t>’</a:t>
            </a:r>
            <a:r>
              <a:rPr lang="en-US">
                <a:solidFill>
                  <a:srgbClr val="000000"/>
                </a:solidFill>
                <a:latin typeface="Palatino" charset="0"/>
              </a:rPr>
              <a:t>t set some goals.</a:t>
            </a:r>
          </a:p>
          <a:p>
            <a:pPr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Palatino" charset="0"/>
              </a:rPr>
              <a:t>One of the most important aspects of success is the ability to define and achieve goals.</a:t>
            </a:r>
            <a:endParaRPr lang="en-US">
              <a:latin typeface="Calibri" charset="0"/>
            </a:endParaRPr>
          </a:p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>
              <a:spcBef>
                <a:spcPct val="0"/>
              </a:spcBef>
            </a:pPr>
            <a:r>
              <a:rPr lang="en-US" b="1">
                <a:solidFill>
                  <a:srgbClr val="000000"/>
                </a:solidFill>
                <a:latin typeface="Palatino" charset="0"/>
              </a:rPr>
              <a:t>Goals are specific, realistic reminders of the accomplishments you visualize.</a:t>
            </a:r>
          </a:p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802B7914-7A25-2F48-9B5A-EFD1BAF69E20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112515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Palatino" charset="0"/>
              </a:rPr>
              <a:t>You can set:</a:t>
            </a:r>
          </a:p>
          <a:p>
            <a:pPr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Palatino" charset="0"/>
              </a:rPr>
              <a:t>•  long-range goals (college, career)</a:t>
            </a:r>
          </a:p>
          <a:p>
            <a:pPr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Palatino" charset="0"/>
              </a:rPr>
              <a:t>•  intermediate goals (this class, this semester,</a:t>
            </a:r>
            <a:br>
              <a:rPr lang="en-US">
                <a:solidFill>
                  <a:srgbClr val="000000"/>
                </a:solidFill>
                <a:latin typeface="Palatino" charset="0"/>
              </a:rPr>
            </a:br>
            <a:r>
              <a:rPr lang="en-US">
                <a:solidFill>
                  <a:srgbClr val="000000"/>
                </a:solidFill>
                <a:latin typeface="Palatino" charset="0"/>
              </a:rPr>
              <a:t>    this season)</a:t>
            </a:r>
          </a:p>
          <a:p>
            <a:pPr>
              <a:spcBef>
                <a:spcPct val="0"/>
              </a:spcBef>
            </a:pPr>
            <a:r>
              <a:rPr lang="en-US">
                <a:solidFill>
                  <a:srgbClr val="000000"/>
                </a:solidFill>
                <a:latin typeface="Palatino" charset="0"/>
              </a:rPr>
              <a:t>•  short-range goals (this week or today)</a:t>
            </a:r>
          </a:p>
          <a:p>
            <a:pPr>
              <a:spcBef>
                <a:spcPct val="0"/>
              </a:spcBef>
            </a:pPr>
            <a:endParaRPr lang="en-US">
              <a:solidFill>
                <a:srgbClr val="000000"/>
              </a:solidFill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 i="1">
                <a:solidFill>
                  <a:srgbClr val="000000"/>
                </a:solidFill>
                <a:latin typeface="Palatino" charset="0"/>
              </a:rPr>
              <a:t>(example: Your overall goal might be to be accepted at a certain college; your sub-goals might be to get all As and Bs this semester, get involved in clubs, win a scholarship, and this week you will finish all homework/reports by Friday night)</a:t>
            </a:r>
          </a:p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2AF4D90-1246-3D43-91C0-F20A9814C2ED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32901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  <a:latin typeface="Palatino" charset="0"/>
              </a:rPr>
              <a:t>Goals are important in academics, student leadership and personal affairs. </a:t>
            </a:r>
            <a:endParaRPr lang="en-US" dirty="0" smtClean="0">
              <a:solidFill>
                <a:srgbClr val="000000"/>
              </a:solidFill>
              <a:latin typeface="Palatino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solidFill>
                <a:srgbClr val="000000"/>
              </a:solidFill>
              <a:latin typeface="Palatino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  <a:latin typeface="Palatino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Palatino" charset="0"/>
              </a:rPr>
              <a:t>Apply goal setting to all areas in your life and your group activities.  </a:t>
            </a:r>
            <a:endParaRPr lang="en-US" dirty="0" smtClean="0">
              <a:solidFill>
                <a:srgbClr val="000000"/>
              </a:solidFill>
              <a:latin typeface="Palatino" charset="0"/>
            </a:endParaRPr>
          </a:p>
          <a:p>
            <a:pPr>
              <a:spcBef>
                <a:spcPct val="50000"/>
              </a:spcBef>
            </a:pPr>
            <a:endParaRPr lang="en-US" dirty="0" smtClean="0">
              <a:solidFill>
                <a:srgbClr val="000000"/>
              </a:solidFill>
              <a:latin typeface="Palatino" charset="0"/>
            </a:endParaRPr>
          </a:p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  <a:latin typeface="Palatino" charset="0"/>
              </a:rPr>
              <a:t>Write </a:t>
            </a:r>
            <a:r>
              <a:rPr lang="en-US" dirty="0">
                <a:solidFill>
                  <a:srgbClr val="000000"/>
                </a:solidFill>
                <a:latin typeface="Palatino" charset="0"/>
              </a:rPr>
              <a:t>down your goals and refer to them often</a:t>
            </a:r>
            <a:r>
              <a:rPr lang="en-US" dirty="0" smtClean="0">
                <a:solidFill>
                  <a:srgbClr val="000000"/>
                </a:solidFill>
                <a:latin typeface="Palatino" charset="0"/>
              </a:rPr>
              <a:t>.</a:t>
            </a:r>
            <a:endParaRPr lang="en-US" dirty="0">
              <a:solidFill>
                <a:srgbClr val="000000"/>
              </a:solidFill>
              <a:latin typeface="Palatino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60326BE6-86A6-6E4E-939C-0412AEDFBBE4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58521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does</a:t>
            </a:r>
            <a:r>
              <a:rPr lang="en-US" baseline="0" dirty="0" smtClean="0"/>
              <a:t> not good to record data if it is not accurate – it is very important to have concrete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DAB89-07EF-9F4C-9611-91288170F6D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599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Measure what is really important, not little things that really don’t make a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DAB89-07EF-9F4C-9611-91288170F6D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83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</a:t>
            </a:r>
            <a:r>
              <a:rPr lang="en-US" baseline="0" dirty="0" smtClean="0"/>
              <a:t> reinforces what data you are collecting and looking at –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There is no need to measure data that you can’t use or don’t want to use – that is an exercise in wasted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DAB89-07EF-9F4C-9611-91288170F6D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04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DAB89-07EF-9F4C-9611-91288170F6D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15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Palatino" charset="0"/>
              </a:rPr>
              <a:t>Makes you aware of your weaknesses so you can begin to improve them and make them into strengths</a:t>
            </a: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>
                <a:latin typeface="Palatino" charset="0"/>
              </a:rPr>
              <a:t>Makes you responsible for your own success or failures</a:t>
            </a: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>
                <a:latin typeface="Palatino" charset="0"/>
              </a:rPr>
              <a:t>Defines real life actions -- separates it from just wishful thinking</a:t>
            </a: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>
                <a:latin typeface="Palatino" charset="0"/>
              </a:rPr>
              <a:t>Forces you to set priorities, therefore helping you to limit getting involved in distracting things</a:t>
            </a: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>
                <a:latin typeface="Palatino" charset="0"/>
              </a:rPr>
              <a:t>Gives you a </a:t>
            </a:r>
            <a:r>
              <a:rPr lang="ja-JP" altLang="en-US">
                <a:latin typeface="Palatino" charset="0"/>
              </a:rPr>
              <a:t>“</a:t>
            </a:r>
            <a:r>
              <a:rPr lang="en-US">
                <a:latin typeface="Palatino" charset="0"/>
              </a:rPr>
              <a:t>track to run on</a:t>
            </a:r>
            <a:r>
              <a:rPr lang="ja-JP" altLang="en-US">
                <a:latin typeface="Palatino" charset="0"/>
              </a:rPr>
              <a:t>”</a:t>
            </a:r>
            <a:r>
              <a:rPr lang="en-US">
                <a:latin typeface="Palatino" charset="0"/>
              </a:rPr>
              <a:t> - a path to follow, so you know where you are going</a:t>
            </a: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>
                <a:latin typeface="Palatino" charset="0"/>
              </a:rPr>
              <a:t>Helps you to visualize and plan actions to achieve what you want -- then carry it out</a:t>
            </a: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>
                <a:latin typeface="Palatino" charset="0"/>
              </a:rPr>
              <a:t>Gives you a sense of past victories of goals accomplished and motivation to succeed in current goals</a:t>
            </a: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>
                <a:latin typeface="Palatino" charset="0"/>
              </a:rPr>
              <a:t>Makes you aware of your own strengths</a:t>
            </a: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r>
              <a:rPr lang="en-US">
                <a:latin typeface="Palatino" charset="0"/>
              </a:rPr>
              <a:t>Serves as a guide in making decisions</a:t>
            </a: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endParaRPr lang="en-US">
              <a:latin typeface="Palatino" charset="0"/>
            </a:endParaRPr>
          </a:p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88A9C6D1-E649-8F4D-8B44-2D9AE3B00408}" type="slidenum">
              <a:rPr lang="en-US" sz="1200"/>
              <a:pPr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736707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DAB89-07EF-9F4C-9611-91288170F6D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08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571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69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3138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223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06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587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123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45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7848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64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11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726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8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300" y="1219200"/>
            <a:ext cx="24257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0" y="6578600"/>
            <a:ext cx="877888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>
                <a:latin typeface="Signature" charset="0"/>
                <a:ea typeface="+mn-ea"/>
                <a:cs typeface="+mn-cs"/>
              </a:rPr>
              <a:t>KCrawford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914400" y="3581400"/>
            <a:ext cx="74676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8000" b="1">
                <a:solidFill>
                  <a:srgbClr val="000000"/>
                </a:solidFill>
                <a:latin typeface="Chaucer" charset="0"/>
              </a:rPr>
              <a:t>A Road Map to Success</a:t>
            </a:r>
          </a:p>
        </p:txBody>
      </p:sp>
      <p:sp>
        <p:nvSpPr>
          <p:cNvPr id="14339" name="WordArt 3"/>
          <p:cNvSpPr>
            <a:spLocks noChangeArrowheads="1" noChangeShapeType="1" noTextEdit="1"/>
          </p:cNvSpPr>
          <p:nvPr/>
        </p:nvSpPr>
        <p:spPr bwMode="auto">
          <a:xfrm>
            <a:off x="381000" y="1371600"/>
            <a:ext cx="6172200" cy="22098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da-DK" sz="3600" kern="10"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blurRad="63500" dist="53882" dir="2700000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Goal Setting...</a:t>
            </a:r>
            <a:endParaRPr lang="en-US" sz="3600" kern="10">
              <a:gradFill rotWithShape="1">
                <a:gsLst>
                  <a:gs pos="0">
                    <a:srgbClr val="9999FF"/>
                  </a:gs>
                  <a:gs pos="100000">
                    <a:srgbClr val="009999"/>
                  </a:gs>
                </a:gsLst>
                <a:lin ang="5400000" scaled="1"/>
              </a:gradFill>
              <a:effectLst>
                <a:outerShdw blurRad="63500" dist="53882" dir="2700000" algn="ctr" rotWithShape="0">
                  <a:srgbClr val="C0C0C0">
                    <a:alpha val="74997"/>
                  </a:srgbClr>
                </a:outerShdw>
              </a:effectLst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Screen shot 2012-01-23 at 8.24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464425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192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2057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533400" y="4495800"/>
            <a:ext cx="8382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4400" b="1" dirty="0">
                <a:solidFill>
                  <a:srgbClr val="000000"/>
                </a:solidFill>
                <a:latin typeface="Palatino" charset="0"/>
              </a:rPr>
              <a:t>Goals are specific, realistic reminders of the accomplishments you visualize.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ChangeArrowheads="1"/>
          </p:cNvSpPr>
          <p:nvPr/>
        </p:nvSpPr>
        <p:spPr bwMode="auto">
          <a:xfrm>
            <a:off x="6629400" y="1219200"/>
            <a:ext cx="2514600" cy="2209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295400"/>
            <a:ext cx="11049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953000"/>
            <a:ext cx="15494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04800" y="1295400"/>
            <a:ext cx="7391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6000" dirty="0">
                <a:solidFill>
                  <a:srgbClr val="000000"/>
                </a:solidFill>
                <a:latin typeface="Palatino" charset="0"/>
              </a:rPr>
              <a:t>You can set:</a:t>
            </a:r>
          </a:p>
          <a:p>
            <a:r>
              <a:rPr lang="en-US" sz="6000" dirty="0">
                <a:solidFill>
                  <a:srgbClr val="000000"/>
                </a:solidFill>
                <a:latin typeface="Palatino" charset="0"/>
              </a:rPr>
              <a:t>•  long-range goals </a:t>
            </a:r>
            <a:endParaRPr lang="en-US" sz="6000" dirty="0" smtClean="0">
              <a:solidFill>
                <a:srgbClr val="000000"/>
              </a:solidFill>
              <a:latin typeface="Palatino" charset="0"/>
            </a:endParaRPr>
          </a:p>
          <a:p>
            <a:r>
              <a:rPr lang="en-US" sz="6000" dirty="0" smtClean="0">
                <a:solidFill>
                  <a:srgbClr val="000000"/>
                </a:solidFill>
                <a:latin typeface="Palatino" charset="0"/>
              </a:rPr>
              <a:t>•  </a:t>
            </a:r>
            <a:r>
              <a:rPr lang="en-US" sz="6000" dirty="0">
                <a:solidFill>
                  <a:srgbClr val="000000"/>
                </a:solidFill>
                <a:latin typeface="Palatino" charset="0"/>
              </a:rPr>
              <a:t>intermediate goals </a:t>
            </a:r>
            <a:endParaRPr lang="en-US" sz="6000" dirty="0" smtClean="0">
              <a:solidFill>
                <a:srgbClr val="000000"/>
              </a:solidFill>
              <a:latin typeface="Palatino" charset="0"/>
            </a:endParaRPr>
          </a:p>
          <a:p>
            <a:r>
              <a:rPr lang="en-US" sz="6000" dirty="0" smtClean="0">
                <a:solidFill>
                  <a:srgbClr val="000000"/>
                </a:solidFill>
                <a:latin typeface="Palatino" charset="0"/>
              </a:rPr>
              <a:t>•  </a:t>
            </a:r>
            <a:r>
              <a:rPr lang="en-US" sz="6000" dirty="0">
                <a:solidFill>
                  <a:srgbClr val="000000"/>
                </a:solidFill>
                <a:latin typeface="Palatino" charset="0"/>
              </a:rPr>
              <a:t>short-range </a:t>
            </a:r>
            <a:r>
              <a:rPr lang="en-US" sz="6000" dirty="0" smtClean="0">
                <a:solidFill>
                  <a:srgbClr val="000000"/>
                </a:solidFill>
                <a:latin typeface="Palatino" charset="0"/>
              </a:rPr>
              <a:t>goals</a:t>
            </a:r>
            <a:endParaRPr lang="en-US" sz="6000" dirty="0">
              <a:solidFill>
                <a:srgbClr val="000000"/>
              </a:solidFill>
              <a:latin typeface="Palatino" charset="0"/>
            </a:endParaRP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4572000" y="5410200"/>
            <a:ext cx="419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7200" i="1">
                <a:solidFill>
                  <a:srgbClr val="000000"/>
                </a:solidFill>
                <a:latin typeface="Palatino" charset="0"/>
              </a:rPr>
              <a:t>Example</a:t>
            </a:r>
            <a:r>
              <a:rPr lang="en-US" i="1">
                <a:solidFill>
                  <a:srgbClr val="000000"/>
                </a:solidFill>
                <a:latin typeface="Palatino" charset="0"/>
              </a:rPr>
              <a:t>….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build="p" autoUpdateAnimBg="0"/>
      <p:bldP spid="13318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0" y="1219200"/>
            <a:ext cx="26797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52400" y="1225689"/>
            <a:ext cx="868680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0000"/>
                </a:solidFill>
                <a:latin typeface="Palatino" charset="0"/>
              </a:rPr>
              <a:t>Goals are important in:</a:t>
            </a:r>
          </a:p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0000"/>
                </a:solidFill>
                <a:latin typeface="Palatino" charset="0"/>
              </a:rPr>
              <a:t>• academics</a:t>
            </a:r>
          </a:p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0000"/>
                </a:solidFill>
                <a:latin typeface="Palatino" charset="0"/>
              </a:rPr>
              <a:t>• student leadership</a:t>
            </a:r>
          </a:p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0000"/>
                </a:solidFill>
                <a:latin typeface="Palatino" charset="0"/>
              </a:rPr>
              <a:t>• personal </a:t>
            </a:r>
            <a:r>
              <a:rPr lang="en-US" sz="3600" dirty="0" smtClean="0">
                <a:solidFill>
                  <a:srgbClr val="000000"/>
                </a:solidFill>
                <a:latin typeface="Palatino" charset="0"/>
              </a:rPr>
              <a:t>affairs </a:t>
            </a:r>
            <a:endParaRPr lang="en-US" sz="3600" dirty="0">
              <a:solidFill>
                <a:srgbClr val="000000"/>
              </a:solidFill>
              <a:latin typeface="Palatino" charset="0"/>
            </a:endParaRPr>
          </a:p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000000"/>
                </a:solidFill>
                <a:latin typeface="Palatino" charset="0"/>
              </a:rPr>
              <a:t>Apply your goals! </a:t>
            </a:r>
          </a:p>
          <a:p>
            <a:pPr algn="ctr">
              <a:spcBef>
                <a:spcPct val="50000"/>
              </a:spcBef>
            </a:pPr>
            <a:r>
              <a:rPr lang="en-US" sz="5400" b="1" dirty="0">
                <a:solidFill>
                  <a:srgbClr val="000000"/>
                </a:solidFill>
                <a:latin typeface="Palatino" charset="0"/>
              </a:rPr>
              <a:t>Write goals down!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457200" y="1905000"/>
            <a:ext cx="5791200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7200" b="1" i="1">
                <a:solidFill>
                  <a:srgbClr val="000000"/>
                </a:solidFill>
                <a:latin typeface="Times New Roman" charset="0"/>
              </a:rPr>
              <a:t>ARE YOUR</a:t>
            </a:r>
          </a:p>
          <a:p>
            <a:r>
              <a:rPr lang="en-US" sz="7200" b="1" i="1">
                <a:solidFill>
                  <a:srgbClr val="000000"/>
                </a:solidFill>
                <a:latin typeface="Times New Roman" charset="0"/>
              </a:rPr>
              <a:t>GOALS SMART?</a:t>
            </a:r>
            <a:endParaRPr lang="en-US" sz="7200"/>
          </a:p>
        </p:txBody>
      </p: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6629400" y="1219200"/>
            <a:ext cx="2514600" cy="2133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Picture 1" descr="Deadline 02~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00" y="1828800"/>
            <a:ext cx="3708400" cy="314960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WordArt 2"/>
          <p:cNvSpPr>
            <a:spLocks noChangeArrowheads="1" noChangeShapeType="1" noTextEdit="1"/>
          </p:cNvSpPr>
          <p:nvPr/>
        </p:nvSpPr>
        <p:spPr bwMode="auto">
          <a:xfrm>
            <a:off x="304800" y="1371600"/>
            <a:ext cx="4191000" cy="449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ea typeface="Impact"/>
                <a:cs typeface="Impact"/>
              </a:rPr>
              <a:t>S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276600" y="4038600"/>
            <a:ext cx="54864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600"/>
              <a:t>Specific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WordArt 2"/>
          <p:cNvSpPr>
            <a:spLocks noChangeArrowheads="1" noChangeShapeType="1" noTextEdit="1"/>
          </p:cNvSpPr>
          <p:nvPr/>
        </p:nvSpPr>
        <p:spPr bwMode="auto">
          <a:xfrm>
            <a:off x="304800" y="1371600"/>
            <a:ext cx="4191000" cy="449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ea typeface="Impact"/>
                <a:cs typeface="Impact"/>
              </a:rPr>
              <a:t>M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124200" y="4038600"/>
            <a:ext cx="6096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600"/>
              <a:t>Measurable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WordArt 2"/>
          <p:cNvSpPr>
            <a:spLocks noChangeArrowheads="1" noChangeShapeType="1" noTextEdit="1"/>
          </p:cNvSpPr>
          <p:nvPr/>
        </p:nvSpPr>
        <p:spPr bwMode="auto">
          <a:xfrm>
            <a:off x="304800" y="1371600"/>
            <a:ext cx="4191000" cy="449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ea typeface="Impact"/>
                <a:cs typeface="Impact"/>
              </a:rPr>
              <a:t>A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76600" y="3581400"/>
            <a:ext cx="54864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600"/>
              <a:t>Action</a:t>
            </a:r>
            <a:br>
              <a:rPr lang="en-US" sz="9600"/>
            </a:br>
            <a:r>
              <a:rPr lang="en-US" sz="9600"/>
              <a:t>Oriented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2"/>
          <p:cNvSpPr>
            <a:spLocks noChangeArrowheads="1" noChangeShapeType="1" noTextEdit="1"/>
          </p:cNvSpPr>
          <p:nvPr/>
        </p:nvSpPr>
        <p:spPr bwMode="auto">
          <a:xfrm>
            <a:off x="304800" y="1371600"/>
            <a:ext cx="4191000" cy="449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ea typeface="Impact"/>
                <a:cs typeface="Impact"/>
              </a:rPr>
              <a:t>R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276600" y="4038600"/>
            <a:ext cx="54864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600"/>
              <a:t>Realistic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WordArt 2"/>
          <p:cNvSpPr>
            <a:spLocks noChangeArrowheads="1" noChangeShapeType="1" noTextEdit="1"/>
          </p:cNvSpPr>
          <p:nvPr/>
        </p:nvSpPr>
        <p:spPr bwMode="auto">
          <a:xfrm>
            <a:off x="304800" y="1371600"/>
            <a:ext cx="4191000" cy="44958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ea typeface="Impact"/>
                <a:cs typeface="Impact"/>
              </a:rPr>
              <a:t>T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276600" y="4038600"/>
            <a:ext cx="54864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9600"/>
              <a:t>Timely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WordArt 2"/>
          <p:cNvSpPr>
            <a:spLocks noChangeArrowheads="1" noChangeShapeType="1" noTextEdit="1"/>
          </p:cNvSpPr>
          <p:nvPr/>
        </p:nvSpPr>
        <p:spPr bwMode="auto">
          <a:xfrm>
            <a:off x="304800" y="1295400"/>
            <a:ext cx="3733800" cy="2608263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  <a:ea typeface="Impact"/>
                <a:cs typeface="Impact"/>
              </a:rPr>
              <a:t>SMART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3048000" y="3048000"/>
            <a:ext cx="48006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5400" b="1" u="sng"/>
              <a:t>S</a:t>
            </a:r>
            <a:r>
              <a:rPr lang="en-US" sz="5400"/>
              <a:t>pecific</a:t>
            </a:r>
          </a:p>
          <a:p>
            <a:pPr>
              <a:lnSpc>
                <a:spcPct val="80000"/>
              </a:lnSpc>
            </a:pPr>
            <a:r>
              <a:rPr lang="en-US" sz="5400" b="1" u="sng"/>
              <a:t>M</a:t>
            </a:r>
            <a:r>
              <a:rPr lang="en-US" sz="5400"/>
              <a:t>easurable</a:t>
            </a:r>
          </a:p>
          <a:p>
            <a:pPr>
              <a:lnSpc>
                <a:spcPct val="80000"/>
              </a:lnSpc>
            </a:pPr>
            <a:r>
              <a:rPr lang="en-US" sz="5400" b="1" u="sng"/>
              <a:t>A</a:t>
            </a:r>
            <a:r>
              <a:rPr lang="en-US" sz="5400"/>
              <a:t>ction Oriented</a:t>
            </a:r>
          </a:p>
          <a:p>
            <a:pPr>
              <a:lnSpc>
                <a:spcPct val="80000"/>
              </a:lnSpc>
            </a:pPr>
            <a:r>
              <a:rPr lang="en-US" sz="5400" b="1" u="sng"/>
              <a:t>R</a:t>
            </a:r>
            <a:r>
              <a:rPr lang="en-US" sz="5400"/>
              <a:t>ealistic</a:t>
            </a:r>
          </a:p>
          <a:p>
            <a:pPr>
              <a:lnSpc>
                <a:spcPct val="80000"/>
              </a:lnSpc>
            </a:pPr>
            <a:r>
              <a:rPr lang="en-US" sz="5400" b="1" u="sng"/>
              <a:t>T</a:t>
            </a:r>
            <a:r>
              <a:rPr lang="en-US" sz="5400"/>
              <a:t>imely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WordArt 3"/>
          <p:cNvSpPr>
            <a:spLocks noChangeArrowheads="1" noChangeShapeType="1" noTextEdit="1"/>
          </p:cNvSpPr>
          <p:nvPr/>
        </p:nvSpPr>
        <p:spPr bwMode="auto">
          <a:xfrm>
            <a:off x="0" y="1371600"/>
            <a:ext cx="6324600" cy="58674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66991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LongIsland"/>
                <a:ea typeface="LongIsland"/>
                <a:cs typeface="LongIsland"/>
              </a:rPr>
              <a:t>Performance</a:t>
            </a:r>
          </a:p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LongIsland"/>
                <a:ea typeface="LongIsland"/>
                <a:cs typeface="LongIsland"/>
              </a:rPr>
              <a:t>Measuring</a:t>
            </a:r>
          </a:p>
          <a:p>
            <a:pPr algn="ctr"/>
            <a:r>
              <a:rPr lang="en-US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LongIsland"/>
                <a:ea typeface="LongIsland"/>
                <a:cs typeface="LongIsland"/>
              </a:rPr>
              <a:t>Tips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WordArt 2"/>
          <p:cNvSpPr>
            <a:spLocks noChangeArrowheads="1" noChangeShapeType="1" noTextEdit="1"/>
          </p:cNvSpPr>
          <p:nvPr/>
        </p:nvSpPr>
        <p:spPr bwMode="auto">
          <a:xfrm>
            <a:off x="0" y="1219200"/>
            <a:ext cx="6553200" cy="5715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blurRad="63500" dist="38099" dir="2700000" sy="50000" rotWithShape="0">
                    <a:srgbClr val="875B0D">
                      <a:alpha val="74997"/>
                    </a:srgbClr>
                  </a:outerShdw>
                </a:effectLst>
                <a:latin typeface="ComicBook"/>
                <a:ea typeface="ComicBook"/>
                <a:cs typeface="ComicBook"/>
              </a:rPr>
              <a:t>Performance Measuring Tips</a:t>
            </a:r>
          </a:p>
        </p:txBody>
      </p:sp>
      <p:sp>
        <p:nvSpPr>
          <p:cNvPr id="29699" name="Text Box 5"/>
          <p:cNvSpPr txBox="1">
            <a:spLocks noChangeArrowheads="1"/>
          </p:cNvSpPr>
          <p:nvPr/>
        </p:nvSpPr>
        <p:spPr bwMode="auto">
          <a:xfrm>
            <a:off x="381000" y="2362200"/>
            <a:ext cx="8305800" cy="40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8600" dirty="0" smtClean="0">
                <a:solidFill>
                  <a:srgbClr val="000000"/>
                </a:solidFill>
                <a:latin typeface="Arial Black"/>
                <a:cs typeface="Arial Black"/>
              </a:rPr>
              <a:t>Data accuracy </a:t>
            </a:r>
            <a:r>
              <a:rPr lang="en-US" sz="8600" dirty="0">
                <a:solidFill>
                  <a:srgbClr val="000000"/>
                </a:solidFill>
                <a:latin typeface="Arial Black"/>
                <a:cs typeface="Arial Black"/>
              </a:rPr>
              <a:t>is </a:t>
            </a:r>
            <a:r>
              <a:rPr lang="en-US" sz="8600" dirty="0" smtClean="0">
                <a:solidFill>
                  <a:srgbClr val="000000"/>
                </a:solidFill>
                <a:latin typeface="Arial Black"/>
                <a:cs typeface="Arial Black"/>
              </a:rPr>
              <a:t>essential.</a:t>
            </a:r>
            <a:r>
              <a:rPr lang="en-US" sz="8600" dirty="0">
                <a:solidFill>
                  <a:srgbClr val="000000"/>
                </a:solidFill>
                <a:latin typeface="Arial Black"/>
                <a:cs typeface="Arial Black"/>
              </a:rPr>
              <a:t>..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28600" y="2286000"/>
            <a:ext cx="8610600" cy="406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8600" dirty="0" smtClean="0">
                <a:solidFill>
                  <a:srgbClr val="000000"/>
                </a:solidFill>
                <a:latin typeface="Arial Black"/>
                <a:cs typeface="Arial Black"/>
              </a:rPr>
              <a:t>Measure what is important.</a:t>
            </a:r>
            <a:r>
              <a:rPr lang="en-US" sz="8600" dirty="0">
                <a:solidFill>
                  <a:srgbClr val="000000"/>
                </a:solidFill>
                <a:latin typeface="Arial Black"/>
                <a:cs typeface="Arial Black"/>
              </a:rPr>
              <a:t>..</a:t>
            </a:r>
          </a:p>
        </p:txBody>
      </p:sp>
      <p:sp>
        <p:nvSpPr>
          <p:cNvPr id="30723" name="WordArt 3"/>
          <p:cNvSpPr>
            <a:spLocks noChangeArrowheads="1" noChangeShapeType="1" noTextEdit="1"/>
          </p:cNvSpPr>
          <p:nvPr/>
        </p:nvSpPr>
        <p:spPr bwMode="auto">
          <a:xfrm>
            <a:off x="0" y="1219200"/>
            <a:ext cx="6553200" cy="5715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blurRad="63500" dist="38099" dir="2700000" sy="50000" rotWithShape="0">
                    <a:srgbClr val="875B0D">
                      <a:alpha val="74997"/>
                    </a:srgbClr>
                  </a:outerShdw>
                </a:effectLst>
                <a:latin typeface="ComicBook"/>
                <a:ea typeface="ComicBook"/>
                <a:cs typeface="ComicBook"/>
              </a:rPr>
              <a:t>Performance Measuring Tips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228600" y="3124200"/>
            <a:ext cx="86868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7200" dirty="0" smtClean="0">
                <a:solidFill>
                  <a:srgbClr val="000000"/>
                </a:solidFill>
                <a:latin typeface="Arial Black"/>
                <a:cs typeface="Arial Black"/>
              </a:rPr>
              <a:t>Don</a:t>
            </a:r>
            <a:r>
              <a:rPr lang="ja-JP" altLang="en-US" sz="7200" dirty="0" smtClean="0">
                <a:solidFill>
                  <a:srgbClr val="000000"/>
                </a:solidFill>
                <a:latin typeface="Arial Black"/>
                <a:cs typeface="Arial Black"/>
              </a:rPr>
              <a:t>’</a:t>
            </a:r>
            <a:r>
              <a:rPr lang="en-US" sz="7200" dirty="0" smtClean="0">
                <a:solidFill>
                  <a:srgbClr val="000000"/>
                </a:solidFill>
                <a:latin typeface="Arial Black"/>
                <a:cs typeface="Arial Black"/>
              </a:rPr>
              <a:t>t </a:t>
            </a:r>
            <a:r>
              <a:rPr lang="en-US" sz="7200" dirty="0">
                <a:solidFill>
                  <a:srgbClr val="000000"/>
                </a:solidFill>
                <a:latin typeface="Arial Black"/>
                <a:cs typeface="Arial Black"/>
              </a:rPr>
              <a:t>measure what you can</a:t>
            </a:r>
            <a:r>
              <a:rPr lang="ja-JP" altLang="en-US" sz="7200" dirty="0">
                <a:solidFill>
                  <a:srgbClr val="000000"/>
                </a:solidFill>
                <a:latin typeface="Arial Black"/>
                <a:cs typeface="Arial Black"/>
              </a:rPr>
              <a:t>’</a:t>
            </a:r>
            <a:r>
              <a:rPr lang="en-US" sz="7200" dirty="0">
                <a:solidFill>
                  <a:srgbClr val="000000"/>
                </a:solidFill>
                <a:latin typeface="Arial Black"/>
                <a:cs typeface="Arial Black"/>
              </a:rPr>
              <a:t>t or won</a:t>
            </a:r>
            <a:r>
              <a:rPr lang="ja-JP" altLang="en-US" sz="7200" dirty="0">
                <a:solidFill>
                  <a:srgbClr val="000000"/>
                </a:solidFill>
                <a:latin typeface="Arial Black"/>
                <a:cs typeface="Arial Black"/>
              </a:rPr>
              <a:t>’</a:t>
            </a:r>
            <a:r>
              <a:rPr lang="en-US" sz="7200" dirty="0">
                <a:solidFill>
                  <a:srgbClr val="000000"/>
                </a:solidFill>
                <a:latin typeface="Arial Black"/>
                <a:cs typeface="Arial Black"/>
              </a:rPr>
              <a:t>t use...</a:t>
            </a:r>
          </a:p>
        </p:txBody>
      </p:sp>
      <p:sp>
        <p:nvSpPr>
          <p:cNvPr id="32771" name="WordArt 3"/>
          <p:cNvSpPr>
            <a:spLocks noChangeArrowheads="1" noChangeShapeType="1" noTextEdit="1"/>
          </p:cNvSpPr>
          <p:nvPr/>
        </p:nvSpPr>
        <p:spPr bwMode="auto">
          <a:xfrm>
            <a:off x="0" y="1219200"/>
            <a:ext cx="6553200" cy="5715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blurRad="63500" dist="38099" dir="2700000" sy="50000" rotWithShape="0">
                    <a:srgbClr val="875B0D">
                      <a:alpha val="74997"/>
                    </a:srgbClr>
                  </a:outerShdw>
                </a:effectLst>
                <a:latin typeface="ComicBook"/>
                <a:ea typeface="ComicBook"/>
                <a:cs typeface="ComicBook"/>
              </a:rPr>
              <a:t>Performance Measuring Tips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>
            <a:spLocks noChangeArrowheads="1"/>
          </p:cNvSpPr>
          <p:nvPr/>
        </p:nvSpPr>
        <p:spPr bwMode="auto">
          <a:xfrm>
            <a:off x="228600" y="2133600"/>
            <a:ext cx="86868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7200" dirty="0" smtClean="0">
                <a:solidFill>
                  <a:srgbClr val="000000"/>
                </a:solidFill>
                <a:latin typeface="Arial Black"/>
                <a:cs typeface="Arial Black"/>
              </a:rPr>
              <a:t>You </a:t>
            </a:r>
            <a:r>
              <a:rPr lang="en-US" sz="7200" dirty="0">
                <a:solidFill>
                  <a:srgbClr val="000000"/>
                </a:solidFill>
                <a:latin typeface="Arial Black"/>
                <a:cs typeface="Arial Black"/>
              </a:rPr>
              <a:t>can</a:t>
            </a:r>
            <a:r>
              <a:rPr lang="ja-JP" altLang="en-US" sz="7200" dirty="0">
                <a:solidFill>
                  <a:srgbClr val="000000"/>
                </a:solidFill>
                <a:latin typeface="Arial Black"/>
                <a:cs typeface="Arial Black"/>
              </a:rPr>
              <a:t>’</a:t>
            </a:r>
            <a:r>
              <a:rPr lang="en-US" sz="7200" dirty="0">
                <a:solidFill>
                  <a:srgbClr val="000000"/>
                </a:solidFill>
                <a:latin typeface="Arial Black"/>
                <a:cs typeface="Arial Black"/>
              </a:rPr>
              <a:t>t improve what you can</a:t>
            </a:r>
            <a:r>
              <a:rPr lang="ja-JP" altLang="en-US" sz="7200" dirty="0">
                <a:solidFill>
                  <a:srgbClr val="000000"/>
                </a:solidFill>
                <a:latin typeface="Arial Black"/>
                <a:cs typeface="Arial Black"/>
              </a:rPr>
              <a:t>’</a:t>
            </a:r>
            <a:r>
              <a:rPr lang="en-US" sz="7200" dirty="0">
                <a:solidFill>
                  <a:srgbClr val="000000"/>
                </a:solidFill>
                <a:latin typeface="Arial Black"/>
                <a:cs typeface="Arial Black"/>
              </a:rPr>
              <a:t>t - or won</a:t>
            </a:r>
            <a:r>
              <a:rPr lang="ja-JP" altLang="en-US" sz="7200" dirty="0">
                <a:solidFill>
                  <a:srgbClr val="000000"/>
                </a:solidFill>
                <a:latin typeface="Arial Black"/>
                <a:cs typeface="Arial Black"/>
              </a:rPr>
              <a:t>’</a:t>
            </a:r>
            <a:r>
              <a:rPr lang="en-US" sz="7200" dirty="0">
                <a:solidFill>
                  <a:srgbClr val="000000"/>
                </a:solidFill>
                <a:latin typeface="Arial Black"/>
                <a:cs typeface="Arial Black"/>
              </a:rPr>
              <a:t>t measure...</a:t>
            </a:r>
          </a:p>
        </p:txBody>
      </p:sp>
      <p:sp>
        <p:nvSpPr>
          <p:cNvPr id="33795" name="WordArt 4"/>
          <p:cNvSpPr>
            <a:spLocks noChangeArrowheads="1" noChangeShapeType="1" noTextEdit="1"/>
          </p:cNvSpPr>
          <p:nvPr/>
        </p:nvSpPr>
        <p:spPr bwMode="auto">
          <a:xfrm>
            <a:off x="0" y="1219200"/>
            <a:ext cx="6553200" cy="5715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blurRad="63500" dist="38099" dir="2700000" sy="50000" rotWithShape="0">
                    <a:srgbClr val="875B0D">
                      <a:alpha val="74997"/>
                    </a:srgbClr>
                  </a:outerShdw>
                </a:effectLst>
                <a:latin typeface="ComicBook"/>
                <a:ea typeface="ComicBook"/>
                <a:cs typeface="ComicBook"/>
              </a:rPr>
              <a:t>Performance Measuring Tips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57350"/>
            <a:ext cx="6400800" cy="459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WordArt 3"/>
          <p:cNvSpPr>
            <a:spLocks noChangeArrowheads="1" noChangeShapeType="1" noTextEdit="1"/>
          </p:cNvSpPr>
          <p:nvPr/>
        </p:nvSpPr>
        <p:spPr bwMode="auto">
          <a:xfrm>
            <a:off x="1752600" y="2590800"/>
            <a:ext cx="3865563" cy="230187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</a:bodyPr>
          <a:lstStyle/>
          <a:p>
            <a:pPr algn="ctr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 BT"/>
                <a:ea typeface="Broadway BT"/>
                <a:cs typeface="Broadway BT"/>
              </a:rPr>
              <a:t>Benefits of</a:t>
            </a:r>
          </a:p>
          <a:p>
            <a:pPr algn="ctr"/>
            <a:r>
              <a:rPr lang="en-US" sz="3600" kern="10" dirty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520402"/>
                    </a:gs>
                    <a:gs pos="100000">
                      <a:srgbClr val="FFCC00"/>
                    </a:gs>
                  </a:gsLst>
                  <a:lin ang="5400000" scaled="1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Broadway BT"/>
                <a:ea typeface="Broadway BT"/>
                <a:cs typeface="Broadway BT"/>
              </a:rPr>
              <a:t>Goal Setting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1"/>
          <p:cNvSpPr>
            <a:spLocks noChangeArrowheads="1"/>
          </p:cNvSpPr>
          <p:nvPr/>
        </p:nvSpPr>
        <p:spPr bwMode="auto">
          <a:xfrm>
            <a:off x="6629400" y="1219200"/>
            <a:ext cx="2514600" cy="2209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4000"/>
          </a:p>
        </p:txBody>
      </p:sp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304800" y="1281113"/>
            <a:ext cx="3124200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Palatino" charset="0"/>
              </a:rPr>
              <a:t>Awareness of weaknesses…..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295400" y="2438400"/>
            <a:ext cx="3124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Palatino" charset="0"/>
              </a:rPr>
              <a:t>Responsible for yourself….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304800" y="3873500"/>
            <a:ext cx="3886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Palatino" charset="0"/>
              </a:rPr>
              <a:t>Real life actions…..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990600" y="4648200"/>
            <a:ext cx="3962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Palatino" charset="0"/>
              </a:rPr>
              <a:t>Set priorities – limit distractions…..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381000" y="5943600"/>
            <a:ext cx="3886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Palatino" charset="0"/>
              </a:rPr>
              <a:t>A path to follow….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4648200" y="1447800"/>
            <a:ext cx="3810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Palatino" charset="0"/>
              </a:rPr>
              <a:t>Helps visualization and planning….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5334000" y="2590800"/>
            <a:ext cx="3581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Palatino" charset="0"/>
              </a:rPr>
              <a:t>Accomplishments and motivation…..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5638800" y="4114800"/>
            <a:ext cx="29718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Palatino" charset="0"/>
              </a:rPr>
              <a:t>Awareness of strengths…..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4876800" y="5638800"/>
            <a:ext cx="396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3200">
                <a:latin typeface="Palatino" charset="0"/>
              </a:rPr>
              <a:t>Serves as a guide…..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build="p" autoUpdateAnimBg="0"/>
      <p:bldP spid="20483" grpId="0" build="p" autoUpdateAnimBg="0"/>
      <p:bldP spid="20484" grpId="0" build="p" autoUpdateAnimBg="0"/>
      <p:bldP spid="20485" grpId="0" build="p" autoUpdateAnimBg="0"/>
      <p:bldP spid="20486" grpId="0" build="p" autoUpdateAnimBg="0"/>
      <p:bldP spid="20487" grpId="0" build="p" autoUpdateAnimBg="0"/>
      <p:bldP spid="20488" grpId="0" build="p" autoUpdateAnimBg="0"/>
      <p:bldP spid="20489" grpId="0" build="p" autoUpdateAnimBg="0"/>
      <p:bldP spid="20490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7543800" cy="415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6600" b="1" dirty="0">
                <a:solidFill>
                  <a:srgbClr val="000000"/>
                </a:solidFill>
                <a:latin typeface="Arial Black"/>
                <a:cs typeface="Arial Black"/>
              </a:rPr>
              <a:t>Now you</a:t>
            </a:r>
            <a:r>
              <a:rPr lang="ja-JP" altLang="en-US" sz="6600" b="1" dirty="0">
                <a:solidFill>
                  <a:srgbClr val="000000"/>
                </a:solidFill>
                <a:latin typeface="Arial Black"/>
                <a:cs typeface="Arial Black"/>
              </a:rPr>
              <a:t>’</a:t>
            </a:r>
            <a:r>
              <a:rPr lang="en-US" sz="6600" b="1" dirty="0">
                <a:solidFill>
                  <a:srgbClr val="000000"/>
                </a:solidFill>
                <a:latin typeface="Arial Black"/>
                <a:cs typeface="Arial Black"/>
              </a:rPr>
              <a:t>re ready for a</a:t>
            </a:r>
            <a:br>
              <a:rPr lang="en-US" sz="6600" b="1" dirty="0">
                <a:solidFill>
                  <a:srgbClr val="000000"/>
                </a:solidFill>
                <a:latin typeface="Arial Black"/>
                <a:cs typeface="Arial Black"/>
              </a:rPr>
            </a:br>
            <a:r>
              <a:rPr lang="en-US" sz="6600" b="1" dirty="0">
                <a:solidFill>
                  <a:srgbClr val="000000"/>
                </a:solidFill>
                <a:latin typeface="Arial Black"/>
                <a:cs typeface="Arial Black"/>
              </a:rPr>
              <a:t>Goal &amp; </a:t>
            </a:r>
            <a:br>
              <a:rPr lang="en-US" sz="6600" b="1" dirty="0">
                <a:solidFill>
                  <a:srgbClr val="000000"/>
                </a:solidFill>
                <a:latin typeface="Arial Black"/>
                <a:cs typeface="Arial Black"/>
              </a:rPr>
            </a:br>
            <a:r>
              <a:rPr lang="en-US" sz="6600" b="1" dirty="0" smtClean="0">
                <a:solidFill>
                  <a:srgbClr val="000000"/>
                </a:solidFill>
                <a:latin typeface="Arial Black"/>
                <a:cs typeface="Arial Black"/>
              </a:rPr>
              <a:t>Action </a:t>
            </a:r>
            <a:r>
              <a:rPr lang="en-US" sz="6600" b="1" dirty="0">
                <a:solidFill>
                  <a:srgbClr val="000000"/>
                </a:solidFill>
                <a:latin typeface="Arial Black"/>
                <a:cs typeface="Arial Black"/>
              </a:rPr>
              <a:t>Plan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52400" y="1295400"/>
            <a:ext cx="4572000" cy="447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>
                <a:solidFill>
                  <a:srgbClr val="000000"/>
                </a:solidFill>
                <a:latin typeface="Palatino" charset="0"/>
              </a:rPr>
              <a:t>My Goal:</a:t>
            </a:r>
          </a:p>
          <a:p>
            <a:endParaRPr lang="en-US" sz="3200">
              <a:solidFill>
                <a:srgbClr val="000000"/>
              </a:solidFill>
              <a:latin typeface="Palatino" charset="0"/>
            </a:endParaRPr>
          </a:p>
          <a:p>
            <a:endParaRPr lang="en-US" sz="3200">
              <a:solidFill>
                <a:srgbClr val="000000"/>
              </a:solidFill>
              <a:latin typeface="Palatino" charset="0"/>
            </a:endParaRPr>
          </a:p>
          <a:p>
            <a:endParaRPr lang="en-US" sz="3200">
              <a:solidFill>
                <a:srgbClr val="000000"/>
              </a:solidFill>
              <a:latin typeface="Palatino" charset="0"/>
            </a:endParaRPr>
          </a:p>
          <a:p>
            <a:r>
              <a:rPr lang="en-US" sz="3200">
                <a:solidFill>
                  <a:srgbClr val="000000"/>
                </a:solidFill>
                <a:latin typeface="Palatino" charset="0"/>
              </a:rPr>
              <a:t>How I will obtain my goal (action plan):</a:t>
            </a:r>
          </a:p>
          <a:p>
            <a:r>
              <a:rPr lang="en-US" sz="3200">
                <a:solidFill>
                  <a:srgbClr val="000000"/>
                </a:solidFill>
                <a:latin typeface="Palatino" charset="0"/>
              </a:rPr>
              <a:t>1.</a:t>
            </a:r>
          </a:p>
          <a:p>
            <a:r>
              <a:rPr lang="en-US" sz="3200">
                <a:solidFill>
                  <a:srgbClr val="000000"/>
                </a:solidFill>
                <a:latin typeface="Palatino" charset="0"/>
              </a:rPr>
              <a:t>2.</a:t>
            </a:r>
          </a:p>
          <a:p>
            <a:r>
              <a:rPr lang="en-US" sz="3200">
                <a:solidFill>
                  <a:srgbClr val="000000"/>
                </a:solidFill>
                <a:latin typeface="Palatino" charset="0"/>
              </a:rPr>
              <a:t>3.</a:t>
            </a:r>
          </a:p>
        </p:txBody>
      </p:sp>
      <p:sp>
        <p:nvSpPr>
          <p:cNvPr id="40963" name="Rectangle 5"/>
          <p:cNvSpPr>
            <a:spLocks noChangeArrowheads="1"/>
          </p:cNvSpPr>
          <p:nvPr/>
        </p:nvSpPr>
        <p:spPr bwMode="auto">
          <a:xfrm>
            <a:off x="6553200" y="1219200"/>
            <a:ext cx="2590800" cy="2209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800600" y="1622425"/>
            <a:ext cx="4114800" cy="447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>
                <a:solidFill>
                  <a:srgbClr val="000000"/>
                </a:solidFill>
                <a:latin typeface="Palatino" charset="0"/>
              </a:rPr>
              <a:t>My GOAL IS:</a:t>
            </a:r>
          </a:p>
          <a:p>
            <a:r>
              <a:rPr lang="en-US">
                <a:solidFill>
                  <a:srgbClr val="000000"/>
                </a:solidFill>
                <a:latin typeface="Palatino" charset="0"/>
              </a:rPr>
              <a:t>• realistic and attainable</a:t>
            </a:r>
          </a:p>
          <a:p>
            <a:r>
              <a:rPr lang="en-US">
                <a:solidFill>
                  <a:srgbClr val="000000"/>
                </a:solidFill>
                <a:latin typeface="Palatino" charset="0"/>
              </a:rPr>
              <a:t>• challenging</a:t>
            </a:r>
          </a:p>
          <a:p>
            <a:r>
              <a:rPr lang="en-US">
                <a:solidFill>
                  <a:srgbClr val="000000"/>
                </a:solidFill>
                <a:latin typeface="Palatino" charset="0"/>
              </a:rPr>
              <a:t>• target date for completion</a:t>
            </a:r>
          </a:p>
          <a:p>
            <a:r>
              <a:rPr lang="en-US">
                <a:solidFill>
                  <a:srgbClr val="000000"/>
                </a:solidFill>
                <a:latin typeface="Palatino" charset="0"/>
              </a:rPr>
              <a:t>• measurable results</a:t>
            </a:r>
          </a:p>
          <a:p>
            <a:r>
              <a:rPr lang="en-US">
                <a:solidFill>
                  <a:srgbClr val="000000"/>
                </a:solidFill>
                <a:latin typeface="Palatino" charset="0"/>
              </a:rPr>
              <a:t>• clear, specific and</a:t>
            </a:r>
            <a:br>
              <a:rPr lang="en-US">
                <a:solidFill>
                  <a:srgbClr val="000000"/>
                </a:solidFill>
                <a:latin typeface="Palatino" charset="0"/>
              </a:rPr>
            </a:br>
            <a:r>
              <a:rPr lang="en-US">
                <a:solidFill>
                  <a:srgbClr val="000000"/>
                </a:solidFill>
                <a:latin typeface="Palatino" charset="0"/>
              </a:rPr>
              <a:t>   understandable</a:t>
            </a:r>
          </a:p>
          <a:p>
            <a:r>
              <a:rPr lang="en-US">
                <a:solidFill>
                  <a:srgbClr val="000000"/>
                </a:solidFill>
                <a:latin typeface="Palatino" charset="0"/>
              </a:rPr>
              <a:t>• meaningful and desirable </a:t>
            </a:r>
            <a:br>
              <a:rPr lang="en-US">
                <a:solidFill>
                  <a:srgbClr val="000000"/>
                </a:solidFill>
                <a:latin typeface="Palatino" charset="0"/>
              </a:rPr>
            </a:br>
            <a:r>
              <a:rPr lang="en-US">
                <a:solidFill>
                  <a:srgbClr val="000000"/>
                </a:solidFill>
                <a:latin typeface="Palatino" charset="0"/>
              </a:rPr>
              <a:t>   beneficial</a:t>
            </a:r>
          </a:p>
          <a:p>
            <a:r>
              <a:rPr lang="en-US">
                <a:solidFill>
                  <a:srgbClr val="000000"/>
                </a:solidFill>
                <a:latin typeface="Palatino" charset="0"/>
              </a:rPr>
              <a:t> • action plan has at least </a:t>
            </a:r>
            <a:br>
              <a:rPr lang="en-US">
                <a:solidFill>
                  <a:srgbClr val="000000"/>
                </a:solidFill>
                <a:latin typeface="Palatino" charset="0"/>
              </a:rPr>
            </a:br>
            <a:r>
              <a:rPr lang="en-US">
                <a:solidFill>
                  <a:srgbClr val="000000"/>
                </a:solidFill>
                <a:latin typeface="Palatino" charset="0"/>
              </a:rPr>
              <a:t>    two methods to help </a:t>
            </a:r>
            <a:br>
              <a:rPr lang="en-US">
                <a:solidFill>
                  <a:srgbClr val="000000"/>
                </a:solidFill>
                <a:latin typeface="Palatino" charset="0"/>
              </a:rPr>
            </a:br>
            <a:r>
              <a:rPr lang="en-US">
                <a:solidFill>
                  <a:srgbClr val="000000"/>
                </a:solidFill>
                <a:latin typeface="Palatino" charset="0"/>
              </a:rPr>
              <a:t>    attainment of goal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2" dur="500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235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235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1752600" y="2895600"/>
            <a:ext cx="6400800" cy="354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3200" b="1" u="sng" dirty="0">
                <a:solidFill>
                  <a:srgbClr val="000000"/>
                </a:solidFill>
                <a:latin typeface="Chaucer" charset="0"/>
              </a:rPr>
              <a:t>S</a:t>
            </a:r>
            <a:r>
              <a:rPr lang="en-US" sz="3200" b="1" dirty="0">
                <a:solidFill>
                  <a:srgbClr val="000000"/>
                </a:solidFill>
                <a:latin typeface="Chaucer" charset="0"/>
              </a:rPr>
              <a:t>ee your </a:t>
            </a:r>
            <a:r>
              <a:rPr lang="en-US" sz="3200" b="1" dirty="0" smtClean="0">
                <a:solidFill>
                  <a:srgbClr val="000000"/>
                </a:solidFill>
                <a:latin typeface="Chaucer" charset="0"/>
              </a:rPr>
              <a:t>goal (visualize it)</a:t>
            </a:r>
            <a:endParaRPr lang="en-US" sz="3200" b="1" dirty="0">
              <a:solidFill>
                <a:srgbClr val="000000"/>
              </a:solidFill>
              <a:latin typeface="Chaucer" charset="0"/>
            </a:endParaRPr>
          </a:p>
          <a:p>
            <a:r>
              <a:rPr lang="en-US" sz="3200" b="1" u="sng" dirty="0">
                <a:solidFill>
                  <a:srgbClr val="000000"/>
                </a:solidFill>
                <a:latin typeface="Chaucer" charset="0"/>
              </a:rPr>
              <a:t>U</a:t>
            </a:r>
            <a:r>
              <a:rPr lang="en-US" sz="3200" b="1" dirty="0">
                <a:solidFill>
                  <a:srgbClr val="000000"/>
                </a:solidFill>
                <a:latin typeface="Chaucer" charset="0"/>
              </a:rPr>
              <a:t>nderstand </a:t>
            </a:r>
            <a:r>
              <a:rPr lang="en-US" sz="3200" b="1" dirty="0" smtClean="0">
                <a:solidFill>
                  <a:srgbClr val="000000"/>
                </a:solidFill>
                <a:latin typeface="Chaucer" charset="0"/>
              </a:rPr>
              <a:t>obstacles</a:t>
            </a:r>
            <a:endParaRPr lang="en-US" sz="3200" b="1" dirty="0">
              <a:solidFill>
                <a:srgbClr val="000000"/>
              </a:solidFill>
              <a:latin typeface="Chaucer" charset="0"/>
            </a:endParaRPr>
          </a:p>
          <a:p>
            <a:r>
              <a:rPr lang="en-US" sz="3200" b="1" u="sng" dirty="0">
                <a:solidFill>
                  <a:srgbClr val="000000"/>
                </a:solidFill>
                <a:latin typeface="Chaucer" charset="0"/>
              </a:rPr>
              <a:t>C</a:t>
            </a:r>
            <a:r>
              <a:rPr lang="en-US" sz="3200" b="1" dirty="0">
                <a:solidFill>
                  <a:srgbClr val="000000"/>
                </a:solidFill>
                <a:latin typeface="Chaucer" charset="0"/>
              </a:rPr>
              <a:t>lear your mind of doubt</a:t>
            </a:r>
          </a:p>
          <a:p>
            <a:r>
              <a:rPr lang="en-US" sz="3200" b="1" u="sng" dirty="0">
                <a:solidFill>
                  <a:srgbClr val="000000"/>
                </a:solidFill>
                <a:latin typeface="Chaucer" charset="0"/>
              </a:rPr>
              <a:t>C</a:t>
            </a:r>
            <a:r>
              <a:rPr lang="en-US" sz="3200" b="1" dirty="0">
                <a:solidFill>
                  <a:srgbClr val="000000"/>
                </a:solidFill>
                <a:latin typeface="Chaucer" charset="0"/>
              </a:rPr>
              <a:t>reate a positive mental picture</a:t>
            </a:r>
          </a:p>
          <a:p>
            <a:r>
              <a:rPr lang="en-US" sz="3200" b="1" u="sng" dirty="0">
                <a:solidFill>
                  <a:srgbClr val="000000"/>
                </a:solidFill>
                <a:latin typeface="Chaucer" charset="0"/>
              </a:rPr>
              <a:t>E</a:t>
            </a:r>
            <a:r>
              <a:rPr lang="en-US" sz="3200" b="1" dirty="0">
                <a:solidFill>
                  <a:srgbClr val="000000"/>
                </a:solidFill>
                <a:latin typeface="Chaucer" charset="0"/>
              </a:rPr>
              <a:t>mbrace the challenge</a:t>
            </a:r>
          </a:p>
          <a:p>
            <a:r>
              <a:rPr lang="en-US" sz="3200" b="1" u="sng" dirty="0">
                <a:solidFill>
                  <a:srgbClr val="000000"/>
                </a:solidFill>
                <a:latin typeface="Chaucer" charset="0"/>
              </a:rPr>
              <a:t>S</a:t>
            </a:r>
            <a:r>
              <a:rPr lang="en-US" sz="3200" b="1" dirty="0">
                <a:solidFill>
                  <a:srgbClr val="000000"/>
                </a:solidFill>
                <a:latin typeface="Chaucer" charset="0"/>
              </a:rPr>
              <a:t>tay on track</a:t>
            </a:r>
          </a:p>
          <a:p>
            <a:r>
              <a:rPr lang="en-US" sz="3200" b="1" u="sng" dirty="0">
                <a:solidFill>
                  <a:srgbClr val="000000"/>
                </a:solidFill>
                <a:latin typeface="Chaucer" charset="0"/>
              </a:rPr>
              <a:t>S</a:t>
            </a:r>
            <a:r>
              <a:rPr lang="en-US" sz="3200" b="1" dirty="0">
                <a:solidFill>
                  <a:srgbClr val="000000"/>
                </a:solidFill>
                <a:latin typeface="Chaucer" charset="0"/>
              </a:rPr>
              <a:t>how the world you can do it!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81000" y="1295400"/>
            <a:ext cx="6096000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4000" b="1">
                <a:solidFill>
                  <a:srgbClr val="000000"/>
                </a:solidFill>
                <a:latin typeface="Chaucer" charset="0"/>
              </a:rPr>
              <a:t>Be SMART – GOALs will help you be a success!!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5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5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612</Words>
  <Application>Microsoft Office PowerPoint</Application>
  <PresentationFormat>On-screen Show (4:3)</PresentationFormat>
  <Paragraphs>133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ＭＳ Ｐゴシック</vt:lpstr>
      <vt:lpstr>Arial Black</vt:lpstr>
      <vt:lpstr>Broadway BT</vt:lpstr>
      <vt:lpstr>Calibri</vt:lpstr>
      <vt:lpstr>Chaucer</vt:lpstr>
      <vt:lpstr>ComicBook</vt:lpstr>
      <vt:lpstr>Impact</vt:lpstr>
      <vt:lpstr>LongIsland</vt:lpstr>
      <vt:lpstr>Palatino</vt:lpstr>
      <vt:lpstr>Signature</vt:lpstr>
      <vt:lpstr>Times</vt:lpstr>
      <vt:lpstr>Times New Roman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Montgomery County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Crawford</dc:creator>
  <cp:lastModifiedBy>Courtney Tse</cp:lastModifiedBy>
  <cp:revision>36</cp:revision>
  <dcterms:created xsi:type="dcterms:W3CDTF">2012-01-24T01:13:38Z</dcterms:created>
  <dcterms:modified xsi:type="dcterms:W3CDTF">2015-08-10T20:59:58Z</dcterms:modified>
</cp:coreProperties>
</file>