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74" r:id="rId10"/>
    <p:sldId id="264" r:id="rId11"/>
    <p:sldId id="267" r:id="rId12"/>
    <p:sldId id="268" r:id="rId13"/>
    <p:sldId id="266" r:id="rId14"/>
    <p:sldId id="263" r:id="rId15"/>
    <p:sldId id="271" r:id="rId16"/>
    <p:sldId id="269" r:id="rId17"/>
    <p:sldId id="270" r:id="rId18"/>
    <p:sldId id="272" r:id="rId19"/>
    <p:sldId id="273" r:id="rId20"/>
    <p:sldId id="276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C0EEEB-19D9-4F3F-909E-411E16AAE486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FCD0A0-9831-47AC-B01B-07FC4C8E1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67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A0947F9-101C-4513-8596-78DF4D2A57D7}" type="datetime1">
              <a:rPr lang="en-US" smtClean="0"/>
              <a:t>8/10/2015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3603E-9A5C-4CB7-ACF3-85890F6044D3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60C174-5AB3-49C1-8569-8093E36C3C89}" type="datetime1">
              <a:rPr lang="en-US" smtClean="0"/>
              <a:t>8/10/2015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3802D-2310-4DCF-84EF-01DB8D8A24C9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2D2A-F0C2-4D9F-B5E0-51816A459325}" type="datetime1">
              <a:rPr lang="en-US" smtClean="0"/>
              <a:t>8/10/2015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1385A-A1A7-4336-B61D-F4B71D4616E2}" type="datetime1">
              <a:rPr lang="en-US" smtClean="0"/>
              <a:t>8/10/2015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007724-E402-47B0-98DD-D0FFB61E57C9}" type="datetime1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3FD55-6B00-46C7-9D75-377A33C0F165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0B443-A124-48BA-BD68-E35A524C24D1}" type="datetime1">
              <a:rPr lang="en-US" smtClean="0"/>
              <a:t>8/10/2015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E24E9-CFD8-4DCA-B5A3-95C0B1B8C2B8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1579-4ACF-432E-B3A2-4F1D087D406C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F0CCF4D5-0FA8-44F2-8423-8FED7BCA9AB6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E5739E2-D57F-4402-90CB-93628B0B5C9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Facilitation Survival!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C1256-A141-472B-821A-7DAC85B050FB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0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Write down what you notice </a:t>
            </a:r>
            <a:r>
              <a:rPr lang="en-US" sz="2800" smtClean="0"/>
              <a:t>the facilitators doing </a:t>
            </a:r>
            <a:r>
              <a:rPr lang="en-US" sz="2800" dirty="0" smtClean="0"/>
              <a:t>throughout the workshop. </a:t>
            </a:r>
          </a:p>
          <a:p>
            <a:r>
              <a:rPr lang="en-US" sz="2800" dirty="0" smtClean="0"/>
              <a:t>How do they speak?</a:t>
            </a:r>
          </a:p>
          <a:p>
            <a:r>
              <a:rPr lang="en-US" sz="2800" dirty="0" smtClean="0"/>
              <a:t>Where do they stand?</a:t>
            </a:r>
          </a:p>
          <a:p>
            <a:r>
              <a:rPr lang="en-US" sz="2800" dirty="0" smtClean="0"/>
              <a:t>How do they give directions?</a:t>
            </a:r>
          </a:p>
          <a:p>
            <a:r>
              <a:rPr lang="en-US" sz="2800" dirty="0" smtClean="0"/>
              <a:t>What words do you hear them use?</a:t>
            </a:r>
          </a:p>
          <a:p>
            <a:r>
              <a:rPr lang="en-US" sz="2800" dirty="0" smtClean="0"/>
              <a:t>How do they engage you, the audience?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you go through the workshop…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8373A-53FC-4711-8264-491891C99CC6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72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smtClean="0"/>
              <a:t>Make a list of 4 things that made what you were learning in a class exciting.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Partner up with someone from a different REGION than you…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C3172-8498-4930-B89F-FB515E209199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42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Make a list of 4 thing that made what you were learning in class extremely BORINGGGGG!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NOW find a new partner! </a:t>
            </a:r>
            <a:br>
              <a:rPr lang="en-US" dirty="0" smtClean="0"/>
            </a:br>
            <a:r>
              <a:rPr lang="en-US" dirty="0"/>
              <a:t>W</a:t>
            </a:r>
            <a:r>
              <a:rPr lang="en-US" dirty="0" smtClean="0"/>
              <a:t>ith your partner…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A7DC-5497-4632-9C26-D6828BB7A7A0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37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010400" y="609600"/>
            <a:ext cx="1981200" cy="4495800"/>
          </a:xfrm>
        </p:spPr>
        <p:txBody>
          <a:bodyPr>
            <a:normAutofit/>
          </a:bodyPr>
          <a:lstStyle/>
          <a:p>
            <a:r>
              <a:rPr lang="en-US" dirty="0" smtClean="0"/>
              <a:t>Write on a post-it note what this quote means to you. Stick it up on the wall when you’re done. 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685800"/>
            <a:ext cx="5486400" cy="4724400"/>
          </a:xfrm>
        </p:spPr>
        <p:txBody>
          <a:bodyPr>
            <a:normAutofit/>
          </a:bodyPr>
          <a:lstStyle/>
          <a:p>
            <a:r>
              <a:rPr lang="en-US" dirty="0" smtClean="0"/>
              <a:t>“The more you (the facilitator) talk, the more you get in the way of the learning.”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A9508-60A2-4673-AD56-22B5F51FD953}" type="datetime1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470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6096000" cy="5334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effective facilitator doesn’t tell people what they need to know, they create opportunities for people to find out what they need to know for themselves.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7969A-A0E8-4F1E-B5A7-33C7FF8CAD1E}" type="datetime1">
              <a:rPr lang="en-US" smtClean="0"/>
              <a:t>8/10/2015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25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Kick off your workshop with a bang! Do something high-energy that gets everyone excited to participate!</a:t>
            </a:r>
          </a:p>
          <a:p>
            <a:endParaRPr lang="en-US" sz="2800" dirty="0"/>
          </a:p>
          <a:p>
            <a:pPr lvl="1"/>
            <a:r>
              <a:rPr lang="en-US" sz="2400" dirty="0" smtClean="0"/>
              <a:t>A fun skit that introduces your workshop</a:t>
            </a:r>
          </a:p>
          <a:p>
            <a:pPr lvl="1"/>
            <a:r>
              <a:rPr lang="en-US" sz="2400" dirty="0" smtClean="0"/>
              <a:t>A game that gets people moving around</a:t>
            </a:r>
          </a:p>
          <a:p>
            <a:pPr lvl="1"/>
            <a:r>
              <a:rPr lang="en-US" sz="2400" dirty="0" smtClean="0"/>
              <a:t>A quick icebreaker or get-to-know activity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marL="457200" lvl="1" indent="0">
              <a:buNone/>
            </a:pPr>
            <a:r>
              <a:rPr lang="en-US" sz="2400" dirty="0" smtClean="0"/>
              <a:t>Your intro need to set the tone for your workshop. Don’t forget to introduce yourselves!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Starting your Workshop</a:t>
            </a:r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A94D2-4A9F-4AED-8584-9A26C983D440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41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Have your plans, visuals, activities, and materials ready to go. </a:t>
            </a:r>
          </a:p>
          <a:p>
            <a:r>
              <a:rPr lang="en-US" sz="2800" dirty="0" smtClean="0"/>
              <a:t>Practice giving your directions beforehand to make sure that they make sense! </a:t>
            </a:r>
            <a:endParaRPr lang="en-US" sz="2800" dirty="0"/>
          </a:p>
          <a:p>
            <a:r>
              <a:rPr lang="en-US" sz="2800" dirty="0" smtClean="0"/>
              <a:t>Assign parts to facilitate with your partner so you know who is responsible for each part.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Be prepared!</a:t>
            </a:r>
            <a:endParaRPr lang="en-US" sz="5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5C328-7D0D-44E0-8835-43A5F4C2C3CE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93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Be respectful, polite, and include everyone!</a:t>
            </a:r>
            <a:endParaRPr lang="en-US" sz="3200" dirty="0"/>
          </a:p>
          <a:p>
            <a:r>
              <a:rPr lang="en-US" sz="3200" dirty="0" smtClean="0"/>
              <a:t>Remember that EVERYONE has something to contribute. </a:t>
            </a:r>
            <a:endParaRPr lang="en-US" sz="3200" dirty="0"/>
          </a:p>
          <a:p>
            <a:r>
              <a:rPr lang="en-US" sz="3200" dirty="0" smtClean="0"/>
              <a:t>Teach your group a signal for when you need to get their attention! </a:t>
            </a:r>
          </a:p>
          <a:p>
            <a:pPr lvl="1"/>
            <a:r>
              <a:rPr lang="en-US" sz="2800" dirty="0" smtClean="0"/>
              <a:t>A raised hand</a:t>
            </a:r>
          </a:p>
          <a:p>
            <a:pPr lvl="1"/>
            <a:r>
              <a:rPr lang="en-US" sz="2800" dirty="0" smtClean="0"/>
              <a:t>A noise</a:t>
            </a:r>
          </a:p>
          <a:p>
            <a:pPr lvl="1"/>
            <a:r>
              <a:rPr lang="en-US" sz="2800" dirty="0" smtClean="0"/>
              <a:t>Some group symbol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Working with Delegates</a:t>
            </a:r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3A8C8-5556-4F45-847D-764B940AAFA3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4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u="sng" dirty="0" smtClean="0"/>
              <a:t>People learn in different ways </a:t>
            </a:r>
          </a:p>
          <a:p>
            <a:pPr marL="0" indent="0" algn="ctr">
              <a:buNone/>
            </a:pPr>
            <a:r>
              <a:rPr lang="en-US" sz="3200" b="1" dirty="0" smtClean="0"/>
              <a:t>Musical </a:t>
            </a:r>
          </a:p>
          <a:p>
            <a:pPr marL="0" indent="0" algn="ctr">
              <a:buNone/>
            </a:pPr>
            <a:r>
              <a:rPr lang="en-US" sz="3200" b="1" dirty="0" smtClean="0"/>
              <a:t>Logical</a:t>
            </a:r>
          </a:p>
          <a:p>
            <a:pPr marL="0" indent="0" algn="ctr">
              <a:buNone/>
            </a:pPr>
            <a:r>
              <a:rPr lang="en-US" sz="3200" b="1" dirty="0" smtClean="0"/>
              <a:t>Visual</a:t>
            </a:r>
          </a:p>
          <a:p>
            <a:pPr marL="0" indent="0" algn="ctr">
              <a:buNone/>
            </a:pPr>
            <a:r>
              <a:rPr lang="en-US" sz="3200" b="1" dirty="0" smtClean="0"/>
              <a:t>Auditory</a:t>
            </a:r>
          </a:p>
          <a:p>
            <a:pPr marL="0" indent="0" algn="ctr">
              <a:buNone/>
            </a:pPr>
            <a:r>
              <a:rPr lang="en-US" sz="3200" b="1" dirty="0" smtClean="0"/>
              <a:t>Intrapersonal (with others)</a:t>
            </a:r>
          </a:p>
          <a:p>
            <a:pPr marL="0" indent="0" algn="ctr">
              <a:buNone/>
            </a:pPr>
            <a:r>
              <a:rPr lang="en-US" sz="3200" b="1" dirty="0" smtClean="0"/>
              <a:t>Interpersonal (individual)</a:t>
            </a:r>
          </a:p>
          <a:p>
            <a:pPr marL="0" indent="0" algn="ctr">
              <a:buNone/>
            </a:pPr>
            <a:r>
              <a:rPr lang="en-US" sz="3200" b="1" dirty="0" smtClean="0"/>
              <a:t>Hands-on</a:t>
            </a:r>
            <a:endParaRPr lang="en-US" sz="32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Picking Your Activities</a:t>
            </a:r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E5B4FE-628D-4328-8466-00E124921392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296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 gallery walk is a great way to get everyone’s thoughts on something in a way that is low risk for those not comfortable to share out in front of everyone. </a:t>
            </a:r>
          </a:p>
          <a:p>
            <a:endParaRPr lang="en-US" sz="3200" dirty="0"/>
          </a:p>
          <a:p>
            <a:r>
              <a:rPr lang="en-US" sz="3200" dirty="0" smtClean="0"/>
              <a:t>Walk around the room with a marker and write down something that someone with that M.I. might do to learn something.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Gallery Walk</a:t>
            </a:r>
            <a:endParaRPr lang="en-US" sz="5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6FCD2-9BDE-42A2-93FD-F87998CF734F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003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What was beneficial about it?</a:t>
            </a:r>
          </a:p>
          <a:p>
            <a:endParaRPr lang="en-US" sz="3600" dirty="0"/>
          </a:p>
          <a:p>
            <a:endParaRPr lang="en-US" sz="3600" dirty="0" smtClean="0"/>
          </a:p>
          <a:p>
            <a:r>
              <a:rPr lang="en-US" sz="3600" dirty="0" smtClean="0"/>
              <a:t>What are some potential challenges?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did you notice about the gallery walk??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679B3-8F84-4BE4-BC40-0687433A4F92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034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Pick out activities that allow people to participate in many ways. </a:t>
            </a:r>
          </a:p>
          <a:p>
            <a:pPr lvl="1"/>
            <a:r>
              <a:rPr lang="en-US" sz="2800" dirty="0" smtClean="0"/>
              <a:t>Sharing with a partner</a:t>
            </a:r>
          </a:p>
          <a:p>
            <a:pPr lvl="1"/>
            <a:r>
              <a:rPr lang="en-US" sz="2800" dirty="0" smtClean="0"/>
              <a:t>Sharing with a whole group</a:t>
            </a:r>
          </a:p>
          <a:p>
            <a:pPr lvl="1"/>
            <a:r>
              <a:rPr lang="en-US" sz="2800" dirty="0" smtClean="0"/>
              <a:t>Writing down individually</a:t>
            </a:r>
          </a:p>
          <a:p>
            <a:pPr lvl="1"/>
            <a:r>
              <a:rPr lang="en-US" sz="2800" dirty="0" smtClean="0"/>
              <a:t>Draw a picture to show your thinking</a:t>
            </a:r>
          </a:p>
          <a:p>
            <a:pPr lvl="1"/>
            <a:r>
              <a:rPr lang="en-US" sz="2800" dirty="0" smtClean="0"/>
              <a:t>Make a rap that explains something important</a:t>
            </a:r>
          </a:p>
          <a:p>
            <a:pPr lvl="1"/>
            <a:r>
              <a:rPr lang="en-US" sz="2800" dirty="0" smtClean="0"/>
              <a:t>Build something to model important info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Utilize Multiple Intelligences</a:t>
            </a:r>
            <a:endParaRPr lang="en-US" sz="4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F0E8B-6484-4AA4-BEC8-DEEF3D8316C2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430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Say what activity you’re doing.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Give your directions in a clear and concise way. (2-3 directions at most!)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Ask someone to repeat the directions so you know everyone understands what they’re about to do.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</a:t>
            </a:r>
            <a:r>
              <a:rPr lang="en-US" sz="3200" dirty="0" smtClean="0"/>
              <a:t>ut yourself in a spot where you can help people get started.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Delivering your Activities</a:t>
            </a:r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132D2-6527-4243-875E-347AEFCA4F3E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296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It’s always good to get people up and moving!</a:t>
            </a:r>
          </a:p>
          <a:p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The goal of your conference is for leaders to network and meet new folk from around the state. Help facilitate that in your workshops!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Some advice…</a:t>
            </a:r>
            <a:endParaRPr lang="en-US" sz="4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F446C-6EA3-4567-A352-099C29CD2178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656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How do you know that the people in your workshop are learning what you want them to learn? 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At MLW, one of the many things we do is called debriefing – asking questions that target what we want people to learn.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Debriefing</a:t>
            </a:r>
            <a:endParaRPr lang="en-US" sz="5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DCF80-01A2-4A9B-AF42-C29F3952176F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03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Each activity should end with debriefing questions.  That’s how you know people are understanding what you’re trying to share!</a:t>
            </a:r>
          </a:p>
          <a:p>
            <a:endParaRPr lang="en-US" sz="3200" dirty="0"/>
          </a:p>
          <a:p>
            <a:r>
              <a:rPr lang="en-US" sz="3200" dirty="0" smtClean="0"/>
              <a:t>In your handouts, there are TONS of stems for debriefing question. The highest levels of learning happen in the more challenging stages. </a:t>
            </a:r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 smtClean="0"/>
              <a:t>Debriefing</a:t>
            </a:r>
            <a:endParaRPr lang="en-US" sz="6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DC9E7-5648-4EEB-B1E8-35551D21471D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43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Write down 5 questions you could use in your workshop using the Bloom’s Taxonomy Question Stems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Pair up with someone who is your height!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5690-4E04-4494-9F19-A1DB43F9AADE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7134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Themes are a little extra flavor to make your workshop even more exciting! </a:t>
            </a:r>
          </a:p>
          <a:p>
            <a:pPr lvl="1"/>
            <a:r>
              <a:rPr lang="en-US" sz="2800" dirty="0" smtClean="0"/>
              <a:t>SIDE NOTE: Don’t let your theme overpower your content, but have fun with it!</a:t>
            </a:r>
          </a:p>
          <a:p>
            <a:pPr lvl="1"/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Example: If you’re doing a Parliamentary Procedure workshop, you could make it a live game of </a:t>
            </a:r>
            <a:r>
              <a:rPr lang="en-US" sz="2800" dirty="0" err="1" smtClean="0"/>
              <a:t>Candyland</a:t>
            </a:r>
            <a:r>
              <a:rPr lang="en-US" sz="2800" dirty="0" smtClean="0"/>
              <a:t> where delegates advance to different areas on a giant game board, just like in </a:t>
            </a:r>
            <a:r>
              <a:rPr lang="en-US" sz="2800" dirty="0" err="1" smtClean="0"/>
              <a:t>Candyland</a:t>
            </a:r>
            <a:r>
              <a:rPr lang="en-US" sz="2800" dirty="0" smtClean="0"/>
              <a:t>. Then </a:t>
            </a:r>
            <a:r>
              <a:rPr lang="en-US" sz="2800" dirty="0" err="1" smtClean="0"/>
              <a:t>ya</a:t>
            </a:r>
            <a:r>
              <a:rPr lang="en-US" sz="2800" dirty="0" smtClean="0"/>
              <a:t> go crazy with candy!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Pick a theme to go with your workshop!</a:t>
            </a:r>
            <a:endParaRPr lang="en-US" sz="3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7C183-9DEB-47E5-BA88-F9094F35621C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153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Write down 5 things you can implement from this workshop into your own workshop for next week! </a:t>
            </a:r>
          </a:p>
          <a:p>
            <a:endParaRPr lang="en-US" sz="3600" dirty="0"/>
          </a:p>
          <a:p>
            <a:r>
              <a:rPr lang="en-US" sz="3600" dirty="0" smtClean="0"/>
              <a:t>We encourage you to borrow and steal from how you’ve seen us facilitate!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 with your training partner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664E3-127F-4A1E-8A8F-1DFD4C361240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0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8000" dirty="0"/>
              <a:t>If you’re not having fun, you’re not doing it right!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Always remember….</a:t>
            </a:r>
            <a:endParaRPr lang="en-US" sz="4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F9110-C373-4805-B144-A1C05F8811FF}" type="datetime1">
              <a:rPr lang="en-US" smtClean="0"/>
              <a:t>8/10/2015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Used with Pemission from Maryland Leadership Workshops, INC.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8320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122</TotalTime>
  <Words>1048</Words>
  <Application>Microsoft Office PowerPoint</Application>
  <PresentationFormat>On-screen Show (4:3)</PresentationFormat>
  <Paragraphs>134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Calibri</vt:lpstr>
      <vt:lpstr>Franklin Gothic Medium</vt:lpstr>
      <vt:lpstr>Wingdings</vt:lpstr>
      <vt:lpstr>Wingdings 2</vt:lpstr>
      <vt:lpstr>Grid</vt:lpstr>
      <vt:lpstr>Facilitation Survival!</vt:lpstr>
      <vt:lpstr>As you go through the workshop…</vt:lpstr>
      <vt:lpstr>Partner up with someone from a different REGION than you…</vt:lpstr>
      <vt:lpstr>NOW find a new partner!  With your partner…</vt:lpstr>
      <vt:lpstr>“The more you (the facilitator) talk, the more you get in the way of the learning.”</vt:lpstr>
      <vt:lpstr>The effective facilitator doesn’t tell people what they need to know, they create opportunities for people to find out what they need to know for themselves.</vt:lpstr>
      <vt:lpstr>Starting your Workshop</vt:lpstr>
      <vt:lpstr>Be prepared!</vt:lpstr>
      <vt:lpstr>Working with Delegates</vt:lpstr>
      <vt:lpstr>Picking Your Activities</vt:lpstr>
      <vt:lpstr>Gallery Walk</vt:lpstr>
      <vt:lpstr>What did you notice about the gallery walk??</vt:lpstr>
      <vt:lpstr>Utilize Multiple Intelligences</vt:lpstr>
      <vt:lpstr>Delivering your Activities</vt:lpstr>
      <vt:lpstr>Some advice…</vt:lpstr>
      <vt:lpstr>Debriefing</vt:lpstr>
      <vt:lpstr>Debriefing</vt:lpstr>
      <vt:lpstr>Pair up with someone who is your height!</vt:lpstr>
      <vt:lpstr>Pick a theme to go with your workshop!</vt:lpstr>
      <vt:lpstr>Meet with your training partner</vt:lpstr>
      <vt:lpstr>Always remember….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Facilitation Survival</dc:title>
  <dc:creator>Zachary</dc:creator>
  <cp:lastModifiedBy>Courtney Tse</cp:lastModifiedBy>
  <cp:revision>10</cp:revision>
  <dcterms:created xsi:type="dcterms:W3CDTF">2013-11-07T02:05:35Z</dcterms:created>
  <dcterms:modified xsi:type="dcterms:W3CDTF">2015-08-10T22:37:57Z</dcterms:modified>
</cp:coreProperties>
</file>